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8288000" cy="10287000"/>
  <p:notesSz cx="6858000" cy="9144000"/>
  <p:embeddedFontLst>
    <p:embeddedFont>
      <p:font typeface="Canva Sans" panose="020B0503030501040103" pitchFamily="34" charset="0"/>
      <p:regular r:id="rId25"/>
    </p:embeddedFont>
    <p:embeddedFont>
      <p:font typeface="Canva Sans Bold" panose="020B0803030501040103" pitchFamily="34" charset="0"/>
      <p:regular r:id="rId26"/>
      <p:bold r:id="rId27"/>
    </p:embeddedFont>
    <p:embeddedFont>
      <p:font typeface="Cooper BT Bold" panose="0208080404030B020404" pitchFamily="18" charset="0"/>
      <p:regular r:id="rId28"/>
      <p:bold r:id="rId29"/>
    </p:embeddedFont>
    <p:embeddedFont>
      <p:font typeface="Cooper BT Light" panose="0208050304030B020404" pitchFamily="18" charset="0"/>
      <p:regular r:id="rId30"/>
    </p:embeddedFont>
    <p:embeddedFont>
      <p:font typeface="Cooper BT Light Italics" panose="0208050304030B090404" pitchFamily="18" charset="0"/>
      <p:regular r:id="rId31"/>
      <p: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80" autoAdjust="0"/>
    <p:restoredTop sz="94775" autoAdjust="0"/>
  </p:normalViewPr>
  <p:slideViewPr>
    <p:cSldViewPr>
      <p:cViewPr varScale="1">
        <p:scale>
          <a:sx n="74" d="100"/>
          <a:sy n="74" d="100"/>
        </p:scale>
        <p:origin x="232" y="23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2.svg>
</file>

<file path=ppt/media/image3.png>
</file>

<file path=ppt/media/image4.svg>
</file>

<file path=ppt/media/image5.png>
</file>

<file path=ppt/media/image6.jpe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99110F-9AE8-F64E-BB67-5DD895253C3E}" type="datetimeFigureOut">
              <a:rPr lang="en-US" smtClean="0"/>
              <a:t>4/29/24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A108AB-AC14-0943-AFC0-71A318CA86C6}" type="slidenum">
              <a:rPr lang="en-US" smtClean="0"/>
              <a:t>‹#›</a:t>
            </a:fld>
            <a:endParaRPr lang="en-US"/>
          </a:p>
        </p:txBody>
      </p:sp>
    </p:spTree>
    <p:extLst>
      <p:ext uri="{BB962C8B-B14F-4D97-AF65-F5344CB8AC3E}">
        <p14:creationId xmlns:p14="http://schemas.microsoft.com/office/powerpoint/2010/main" val="1624886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A108AB-AC14-0943-AFC0-71A318CA86C6}" type="slidenum">
              <a:rPr lang="en-US" smtClean="0"/>
              <a:t>1</a:t>
            </a:fld>
            <a:endParaRPr lang="en-US"/>
          </a:p>
        </p:txBody>
      </p:sp>
    </p:spTree>
    <p:extLst>
      <p:ext uri="{BB962C8B-B14F-4D97-AF65-F5344CB8AC3E}">
        <p14:creationId xmlns:p14="http://schemas.microsoft.com/office/powerpoint/2010/main" val="15036093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A108AB-AC14-0943-AFC0-71A318CA86C6}" type="slidenum">
              <a:rPr lang="en-US" smtClean="0"/>
              <a:t>15</a:t>
            </a:fld>
            <a:endParaRPr lang="en-US"/>
          </a:p>
        </p:txBody>
      </p:sp>
    </p:spTree>
    <p:extLst>
      <p:ext uri="{BB962C8B-B14F-4D97-AF65-F5344CB8AC3E}">
        <p14:creationId xmlns:p14="http://schemas.microsoft.com/office/powerpoint/2010/main" val="15803702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A108AB-AC14-0943-AFC0-71A318CA86C6}" type="slidenum">
              <a:rPr lang="en-US" smtClean="0"/>
              <a:t>16</a:t>
            </a:fld>
            <a:endParaRPr lang="en-US"/>
          </a:p>
        </p:txBody>
      </p:sp>
    </p:spTree>
    <p:extLst>
      <p:ext uri="{BB962C8B-B14F-4D97-AF65-F5344CB8AC3E}">
        <p14:creationId xmlns:p14="http://schemas.microsoft.com/office/powerpoint/2010/main" val="237003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A108AB-AC14-0943-AFC0-71A318CA86C6}" type="slidenum">
              <a:rPr lang="en-US" smtClean="0"/>
              <a:t>18</a:t>
            </a:fld>
            <a:endParaRPr lang="en-US"/>
          </a:p>
        </p:txBody>
      </p:sp>
    </p:spTree>
    <p:extLst>
      <p:ext uri="{BB962C8B-B14F-4D97-AF65-F5344CB8AC3E}">
        <p14:creationId xmlns:p14="http://schemas.microsoft.com/office/powerpoint/2010/main" val="3500636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A108AB-AC14-0943-AFC0-71A318CA86C6}" type="slidenum">
              <a:rPr lang="en-US" smtClean="0"/>
              <a:t>19</a:t>
            </a:fld>
            <a:endParaRPr lang="en-US"/>
          </a:p>
        </p:txBody>
      </p:sp>
    </p:spTree>
    <p:extLst>
      <p:ext uri="{BB962C8B-B14F-4D97-AF65-F5344CB8AC3E}">
        <p14:creationId xmlns:p14="http://schemas.microsoft.com/office/powerpoint/2010/main" val="25941148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A108AB-AC14-0943-AFC0-71A318CA86C6}" type="slidenum">
              <a:rPr lang="en-US" smtClean="0"/>
              <a:t>20</a:t>
            </a:fld>
            <a:endParaRPr lang="en-US"/>
          </a:p>
        </p:txBody>
      </p:sp>
    </p:spTree>
    <p:extLst>
      <p:ext uri="{BB962C8B-B14F-4D97-AF65-F5344CB8AC3E}">
        <p14:creationId xmlns:p14="http://schemas.microsoft.com/office/powerpoint/2010/main" val="25185921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4/29/24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4/29/24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4/29/24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4/29/24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1.xm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8.png"/></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2.svg"/><Relationship Id="rId10" Type="http://schemas.openxmlformats.org/officeDocument/2006/relationships/image" Target="../media/image8.png"/><Relationship Id="rId4" Type="http://schemas.openxmlformats.org/officeDocument/2006/relationships/image" Target="../media/image1.png"/><Relationship Id="rId9" Type="http://schemas.openxmlformats.org/officeDocument/2006/relationships/image" Target="../media/image11.png"/></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svg"/><Relationship Id="rId5" Type="http://schemas.openxmlformats.org/officeDocument/2006/relationships/image" Target="../media/image1.png"/><Relationship Id="rId10" Type="http://schemas.openxmlformats.org/officeDocument/2006/relationships/image" Target="../media/image8.png"/><Relationship Id="rId4" Type="http://schemas.openxmlformats.org/officeDocument/2006/relationships/notesSlide" Target="../notesSlides/notesSlide2.xml"/><Relationship Id="rId9" Type="http://schemas.openxmlformats.org/officeDocument/2006/relationships/image" Target="../media/image12.png"/></Relationships>
</file>

<file path=ppt/slides/_rels/slide16.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svg"/><Relationship Id="rId11" Type="http://schemas.openxmlformats.org/officeDocument/2006/relationships/image" Target="../media/image8.png"/><Relationship Id="rId5" Type="http://schemas.openxmlformats.org/officeDocument/2006/relationships/image" Target="../media/image1.png"/><Relationship Id="rId10" Type="http://schemas.openxmlformats.org/officeDocument/2006/relationships/image" Target="../media/image14.png"/><Relationship Id="rId4" Type="http://schemas.openxmlformats.org/officeDocument/2006/relationships/notesSlide" Target="../notesSlides/notesSlide3.xml"/><Relationship Id="rId9" Type="http://schemas.openxmlformats.org/officeDocument/2006/relationships/image" Target="../media/image13.png"/></Relationships>
</file>

<file path=ppt/slides/_rels/slide1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8.png"/></Relationships>
</file>

<file path=ppt/slides/_rels/slide18.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4.xml"/><Relationship Id="rId9" Type="http://schemas.openxmlformats.org/officeDocument/2006/relationships/image" Target="../media/image8.png"/></Relationships>
</file>

<file path=ppt/slides/_rels/slide19.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5.xml"/><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wineonwatertpa.com/" TargetMode="Externa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2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7.sv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sv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Freeform 2"/>
          <p:cNvSpPr/>
          <p:nvPr/>
        </p:nvSpPr>
        <p:spPr>
          <a:xfrm>
            <a:off x="-1889093" y="-2025661"/>
            <a:ext cx="4010284" cy="5327672"/>
          </a:xfrm>
          <a:custGeom>
            <a:avLst/>
            <a:gdLst/>
            <a:ahLst/>
            <a:cxnLst/>
            <a:rect l="l" t="t" r="r" b="b"/>
            <a:pathLst>
              <a:path w="4010284" h="5327672">
                <a:moveTo>
                  <a:pt x="0" y="0"/>
                </a:moveTo>
                <a:lnTo>
                  <a:pt x="4010284" y="0"/>
                </a:lnTo>
                <a:lnTo>
                  <a:pt x="4010284" y="5327672"/>
                </a:lnTo>
                <a:lnTo>
                  <a:pt x="0" y="53276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3" name="Freeform 3"/>
          <p:cNvSpPr/>
          <p:nvPr/>
        </p:nvSpPr>
        <p:spPr>
          <a:xfrm rot="-10690362">
            <a:off x="12526631" y="-2276459"/>
            <a:ext cx="6088034" cy="7200900"/>
          </a:xfrm>
          <a:custGeom>
            <a:avLst/>
            <a:gdLst/>
            <a:ahLst/>
            <a:cxnLst/>
            <a:rect l="l" t="t" r="r" b="b"/>
            <a:pathLst>
              <a:path w="6088034" h="7200900">
                <a:moveTo>
                  <a:pt x="0" y="0"/>
                </a:moveTo>
                <a:lnTo>
                  <a:pt x="6088034" y="0"/>
                </a:lnTo>
                <a:lnTo>
                  <a:pt x="6088034" y="7200900"/>
                </a:lnTo>
                <a:lnTo>
                  <a:pt x="0" y="72009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4" name="TextBox 4"/>
          <p:cNvSpPr txBox="1"/>
          <p:nvPr/>
        </p:nvSpPr>
        <p:spPr>
          <a:xfrm>
            <a:off x="2258374" y="2211639"/>
            <a:ext cx="13771252" cy="4187820"/>
          </a:xfrm>
          <a:prstGeom prst="rect">
            <a:avLst/>
          </a:prstGeom>
        </p:spPr>
        <p:txBody>
          <a:bodyPr lIns="0" tIns="0" rIns="0" bIns="0" rtlCol="0" anchor="t">
            <a:spAutoFit/>
          </a:bodyPr>
          <a:lstStyle/>
          <a:p>
            <a:pPr algn="ctr">
              <a:lnSpc>
                <a:spcPts val="11187"/>
              </a:lnSpc>
            </a:pPr>
            <a:r>
              <a:rPr lang="en-US" sz="6739" dirty="0">
                <a:solidFill>
                  <a:srgbClr val="331C2C"/>
                </a:solidFill>
                <a:latin typeface="Cooper BT Bold"/>
              </a:rPr>
              <a:t>Improving White Wine Quality and Inventory Management through Advanced Analytics</a:t>
            </a:r>
          </a:p>
        </p:txBody>
      </p:sp>
      <p:sp>
        <p:nvSpPr>
          <p:cNvPr id="5" name="Freeform 5"/>
          <p:cNvSpPr/>
          <p:nvPr/>
        </p:nvSpPr>
        <p:spPr>
          <a:xfrm rot="10659771" flipH="1">
            <a:off x="-678593" y="6479012"/>
            <a:ext cx="4010284" cy="5327672"/>
          </a:xfrm>
          <a:custGeom>
            <a:avLst/>
            <a:gdLst/>
            <a:ahLst/>
            <a:cxnLst/>
            <a:rect l="l" t="t" r="r" b="b"/>
            <a:pathLst>
              <a:path w="4010284" h="5327672">
                <a:moveTo>
                  <a:pt x="4010284" y="0"/>
                </a:moveTo>
                <a:lnTo>
                  <a:pt x="0" y="0"/>
                </a:lnTo>
                <a:lnTo>
                  <a:pt x="0" y="5327671"/>
                </a:lnTo>
                <a:lnTo>
                  <a:pt x="4010284" y="5327671"/>
                </a:lnTo>
                <a:lnTo>
                  <a:pt x="4010284"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6" name="TextBox 6"/>
          <p:cNvSpPr txBox="1"/>
          <p:nvPr/>
        </p:nvSpPr>
        <p:spPr>
          <a:xfrm>
            <a:off x="12585054" y="7161706"/>
            <a:ext cx="5673944" cy="2972994"/>
          </a:xfrm>
          <a:prstGeom prst="rect">
            <a:avLst/>
          </a:prstGeom>
        </p:spPr>
        <p:txBody>
          <a:bodyPr lIns="0" tIns="0" rIns="0" bIns="0" rtlCol="0" anchor="t">
            <a:spAutoFit/>
          </a:bodyPr>
          <a:lstStyle/>
          <a:p>
            <a:pPr algn="ctr">
              <a:lnSpc>
                <a:spcPts val="4659"/>
              </a:lnSpc>
            </a:pPr>
            <a:r>
              <a:rPr lang="en-US" sz="3327" b="1" dirty="0">
                <a:solidFill>
                  <a:srgbClr val="331C2C"/>
                </a:solidFill>
                <a:latin typeface="Cooper BT Bold"/>
              </a:rPr>
              <a:t>Presented By : Group 2-C</a:t>
            </a:r>
          </a:p>
          <a:p>
            <a:pPr algn="ctr">
              <a:lnSpc>
                <a:spcPts val="4659"/>
              </a:lnSpc>
            </a:pPr>
            <a:r>
              <a:rPr lang="en-US" sz="3327" b="1" dirty="0">
                <a:solidFill>
                  <a:srgbClr val="331C2C"/>
                </a:solidFill>
                <a:latin typeface="Cooper BT Bold"/>
              </a:rPr>
              <a:t>Morgan </a:t>
            </a:r>
            <a:r>
              <a:rPr lang="en-US" sz="3327" b="1" dirty="0" err="1">
                <a:solidFill>
                  <a:srgbClr val="331C2C"/>
                </a:solidFill>
                <a:latin typeface="Cooper BT Bold"/>
              </a:rPr>
              <a:t>Drouillard</a:t>
            </a:r>
            <a:endParaRPr lang="en-US" sz="3327" b="1" dirty="0">
              <a:solidFill>
                <a:srgbClr val="331C2C"/>
              </a:solidFill>
              <a:latin typeface="Cooper BT Bold"/>
            </a:endParaRPr>
          </a:p>
          <a:p>
            <a:pPr algn="ctr">
              <a:lnSpc>
                <a:spcPts val="4659"/>
              </a:lnSpc>
            </a:pPr>
            <a:r>
              <a:rPr lang="en-US" sz="3327" b="1" dirty="0" err="1">
                <a:solidFill>
                  <a:srgbClr val="331C2C"/>
                </a:solidFill>
                <a:latin typeface="Cooper BT Bold"/>
              </a:rPr>
              <a:t>Sathvika</a:t>
            </a:r>
            <a:r>
              <a:rPr lang="en-US" sz="3327" b="1" dirty="0">
                <a:solidFill>
                  <a:srgbClr val="331C2C"/>
                </a:solidFill>
                <a:latin typeface="Cooper BT Bold"/>
              </a:rPr>
              <a:t> </a:t>
            </a:r>
            <a:r>
              <a:rPr lang="en-US" sz="3327" b="1" dirty="0" err="1">
                <a:solidFill>
                  <a:srgbClr val="331C2C"/>
                </a:solidFill>
                <a:latin typeface="Cooper BT Bold"/>
              </a:rPr>
              <a:t>Kokku</a:t>
            </a:r>
            <a:endParaRPr lang="en-US" sz="3327" b="1" dirty="0">
              <a:solidFill>
                <a:srgbClr val="331C2C"/>
              </a:solidFill>
              <a:latin typeface="Cooper BT Bold"/>
            </a:endParaRPr>
          </a:p>
          <a:p>
            <a:pPr algn="ctr">
              <a:lnSpc>
                <a:spcPts val="4659"/>
              </a:lnSpc>
            </a:pPr>
            <a:r>
              <a:rPr lang="en-US" sz="3327" b="1" dirty="0">
                <a:solidFill>
                  <a:srgbClr val="331C2C"/>
                </a:solidFill>
                <a:latin typeface="Cooper BT Bold"/>
              </a:rPr>
              <a:t>Joakim Kristensen</a:t>
            </a:r>
          </a:p>
          <a:p>
            <a:pPr algn="ctr">
              <a:lnSpc>
                <a:spcPts val="4659"/>
              </a:lnSpc>
            </a:pPr>
            <a:r>
              <a:rPr lang="en-US" sz="3327" b="1" dirty="0">
                <a:solidFill>
                  <a:srgbClr val="331C2C"/>
                </a:solidFill>
                <a:latin typeface="Cooper BT Bold"/>
              </a:rPr>
              <a:t>Lakshmi Naga </a:t>
            </a:r>
            <a:r>
              <a:rPr lang="en-US" sz="3327" b="1" dirty="0" err="1">
                <a:solidFill>
                  <a:srgbClr val="331C2C"/>
                </a:solidFill>
                <a:latin typeface="Cooper BT Bold"/>
              </a:rPr>
              <a:t>Sindhura</a:t>
            </a:r>
            <a:r>
              <a:rPr lang="en-US" sz="3327" b="1" dirty="0">
                <a:solidFill>
                  <a:srgbClr val="331C2C"/>
                </a:solidFill>
                <a:latin typeface="Cooper BT Bold"/>
              </a:rPr>
              <a:t> </a:t>
            </a:r>
          </a:p>
        </p:txBody>
      </p:sp>
      <p:sp>
        <p:nvSpPr>
          <p:cNvPr id="7" name="TextBox 7"/>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pic>
        <p:nvPicPr>
          <p:cNvPr id="8" name="Audio 7">
            <a:hlinkClick r:id="" action="ppaction://media"/>
            <a:extLst>
              <a:ext uri="{FF2B5EF4-FFF2-40B4-BE49-F238E27FC236}">
                <a16:creationId xmlns:a16="http://schemas.microsoft.com/office/drawing/2014/main" id="{CDDC62EF-A5C8-7AEC-BC7E-66D55D7E8307}"/>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25245" t="-161075" r="-325245" b="-161075"/>
          <a:stretch>
            <a:fillRect/>
          </a:stretch>
        </p:blipFill>
        <p:spPr>
          <a:xfrm>
            <a:off x="14249400" y="8039100"/>
            <a:ext cx="3657600" cy="2057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278"/>
    </mc:Choice>
    <mc:Fallback xmlns="">
      <p:transition spd="slow" advTm="14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2553980" y="924924"/>
            <a:ext cx="13180039" cy="873125"/>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DATASET MODELS</a:t>
            </a:r>
          </a:p>
        </p:txBody>
      </p:sp>
      <p:sp>
        <p:nvSpPr>
          <p:cNvPr id="3" name="TextBox 3"/>
          <p:cNvSpPr txBox="1"/>
          <p:nvPr/>
        </p:nvSpPr>
        <p:spPr>
          <a:xfrm>
            <a:off x="5909834" y="3531463"/>
            <a:ext cx="6468332" cy="679450"/>
          </a:xfrm>
          <a:prstGeom prst="rect">
            <a:avLst/>
          </a:prstGeom>
        </p:spPr>
        <p:txBody>
          <a:bodyPr lIns="0" tIns="0" rIns="0" bIns="0" rtlCol="0" anchor="t">
            <a:spAutoFit/>
          </a:bodyPr>
          <a:lstStyle/>
          <a:p>
            <a:pPr algn="ctr">
              <a:lnSpc>
                <a:spcPts val="5600"/>
              </a:lnSpc>
            </a:pPr>
            <a:r>
              <a:rPr lang="en-US" sz="4000">
                <a:solidFill>
                  <a:srgbClr val="331C2C"/>
                </a:solidFill>
                <a:latin typeface="Cooper BT Bold"/>
              </a:rPr>
              <a:t>CHAID Model </a:t>
            </a:r>
          </a:p>
        </p:txBody>
      </p:sp>
      <p:sp>
        <p:nvSpPr>
          <p:cNvPr id="4" name="Freeform 4"/>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5" name="Group 5"/>
          <p:cNvGrpSpPr/>
          <p:nvPr/>
        </p:nvGrpSpPr>
        <p:grpSpPr>
          <a:xfrm>
            <a:off x="16479430" y="8470436"/>
            <a:ext cx="1193520" cy="1159060"/>
            <a:chOff x="0" y="0"/>
            <a:chExt cx="1591360" cy="1545414"/>
          </a:xfrm>
        </p:grpSpPr>
        <p:grpSp>
          <p:nvGrpSpPr>
            <p:cNvPr id="6" name="Group 6"/>
            <p:cNvGrpSpPr/>
            <p:nvPr/>
          </p:nvGrpSpPr>
          <p:grpSpPr>
            <a:xfrm>
              <a:off x="22973" y="0"/>
              <a:ext cx="1545414" cy="154541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8" name="TextBox 8"/>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10</a:t>
              </a:r>
            </a:p>
          </p:txBody>
        </p:sp>
      </p:grpSp>
      <p:sp>
        <p:nvSpPr>
          <p:cNvPr id="10" name="Freeform 10"/>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1" name="Freeform 11"/>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3" name="TextBox 13"/>
          <p:cNvSpPr txBox="1"/>
          <p:nvPr/>
        </p:nvSpPr>
        <p:spPr>
          <a:xfrm>
            <a:off x="2899345" y="6159855"/>
            <a:ext cx="12489311" cy="669925"/>
          </a:xfrm>
          <a:prstGeom prst="rect">
            <a:avLst/>
          </a:prstGeom>
        </p:spPr>
        <p:txBody>
          <a:bodyPr lIns="0" tIns="0" rIns="0" bIns="0" rtlCol="0" anchor="t">
            <a:spAutoFit/>
          </a:bodyPr>
          <a:lstStyle/>
          <a:p>
            <a:pPr algn="ctr">
              <a:lnSpc>
                <a:spcPts val="5599"/>
              </a:lnSpc>
            </a:pPr>
            <a:r>
              <a:rPr lang="en-US" sz="3999">
                <a:solidFill>
                  <a:srgbClr val="331C2C"/>
                </a:solidFill>
                <a:latin typeface="Cooper BT Bold"/>
              </a:rPr>
              <a:t>Multiple Regression Model</a:t>
            </a:r>
          </a:p>
        </p:txBody>
      </p:sp>
      <p:sp>
        <p:nvSpPr>
          <p:cNvPr id="14" name="TextBox 14"/>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5" name="TextBox 15"/>
          <p:cNvSpPr txBox="1"/>
          <p:nvPr/>
        </p:nvSpPr>
        <p:spPr>
          <a:xfrm>
            <a:off x="3069288" y="2417106"/>
            <a:ext cx="12149424" cy="514350"/>
          </a:xfrm>
          <a:prstGeom prst="rect">
            <a:avLst/>
          </a:prstGeom>
        </p:spPr>
        <p:txBody>
          <a:bodyPr lIns="0" tIns="0" rIns="0" bIns="0" rtlCol="0" anchor="t">
            <a:spAutoFit/>
          </a:bodyPr>
          <a:lstStyle/>
          <a:p>
            <a:pPr marL="0" lvl="0" indent="0" algn="ctr">
              <a:lnSpc>
                <a:spcPts val="4200"/>
              </a:lnSpc>
              <a:spcBef>
                <a:spcPct val="0"/>
              </a:spcBef>
            </a:pPr>
            <a:r>
              <a:rPr lang="en-US" sz="3000">
                <a:solidFill>
                  <a:srgbClr val="000000"/>
                </a:solidFill>
                <a:latin typeface="Canva Sans"/>
              </a:rPr>
              <a:t>For our </a:t>
            </a:r>
            <a:r>
              <a:rPr lang="en-US" sz="3000">
                <a:solidFill>
                  <a:srgbClr val="000000"/>
                </a:solidFill>
                <a:latin typeface="Canva Sans Bold"/>
              </a:rPr>
              <a:t>White Wine Quality Dataset</a:t>
            </a:r>
            <a:r>
              <a:rPr lang="en-US" sz="3000">
                <a:solidFill>
                  <a:srgbClr val="000000"/>
                </a:solidFill>
                <a:latin typeface="Canva Sans"/>
              </a:rPr>
              <a:t>, we choose two models:</a:t>
            </a:r>
          </a:p>
        </p:txBody>
      </p:sp>
      <p:sp>
        <p:nvSpPr>
          <p:cNvPr id="16" name="TextBox 16"/>
          <p:cNvSpPr txBox="1"/>
          <p:nvPr/>
        </p:nvSpPr>
        <p:spPr>
          <a:xfrm>
            <a:off x="2116182" y="7225091"/>
            <a:ext cx="13438484" cy="948817"/>
          </a:xfrm>
          <a:prstGeom prst="rect">
            <a:avLst/>
          </a:prstGeom>
        </p:spPr>
        <p:txBody>
          <a:bodyPr lIns="0" tIns="0" rIns="0" bIns="0" rtlCol="0" anchor="t">
            <a:spAutoFit/>
          </a:bodyPr>
          <a:lstStyle/>
          <a:p>
            <a:pPr algn="ctr">
              <a:lnSpc>
                <a:spcPts val="3877"/>
              </a:lnSpc>
              <a:spcBef>
                <a:spcPct val="0"/>
              </a:spcBef>
            </a:pPr>
            <a:r>
              <a:rPr lang="en-US" sz="2769" dirty="0">
                <a:solidFill>
                  <a:srgbClr val="000000"/>
                </a:solidFill>
                <a:latin typeface="Cooper BT Light"/>
              </a:rPr>
              <a:t>The multiple regression model allows us to predict wine quality based on chemical attributes, aiding in inventory selection.</a:t>
            </a:r>
          </a:p>
        </p:txBody>
      </p:sp>
      <p:sp>
        <p:nvSpPr>
          <p:cNvPr id="17" name="TextBox 17"/>
          <p:cNvSpPr txBox="1"/>
          <p:nvPr/>
        </p:nvSpPr>
        <p:spPr>
          <a:xfrm>
            <a:off x="2116182" y="4563338"/>
            <a:ext cx="13438484" cy="948817"/>
          </a:xfrm>
          <a:prstGeom prst="rect">
            <a:avLst/>
          </a:prstGeom>
        </p:spPr>
        <p:txBody>
          <a:bodyPr lIns="0" tIns="0" rIns="0" bIns="0" rtlCol="0" anchor="t">
            <a:spAutoFit/>
          </a:bodyPr>
          <a:lstStyle/>
          <a:p>
            <a:pPr algn="ctr">
              <a:lnSpc>
                <a:spcPts val="3877"/>
              </a:lnSpc>
              <a:spcBef>
                <a:spcPct val="0"/>
              </a:spcBef>
            </a:pPr>
            <a:r>
              <a:rPr lang="en-US" sz="2769">
                <a:solidFill>
                  <a:srgbClr val="000000"/>
                </a:solidFill>
                <a:latin typeface="Cooper BT Light"/>
              </a:rPr>
              <a:t>The CHAID model helps categorize wines based on specific attributes, facilitating improved customer satisfaction.</a:t>
            </a:r>
          </a:p>
        </p:txBody>
      </p:sp>
      <p:pic>
        <p:nvPicPr>
          <p:cNvPr id="54" name="Audio 53">
            <a:hlinkClick r:id="" action="ppaction://media"/>
            <a:extLst>
              <a:ext uri="{FF2B5EF4-FFF2-40B4-BE49-F238E27FC236}">
                <a16:creationId xmlns:a16="http://schemas.microsoft.com/office/drawing/2014/main" id="{0F6FA613-1CDD-10EA-5541-25F35AC701A0}"/>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50155"/>
    </mc:Choice>
    <mc:Fallback xmlns="">
      <p:transition spd="slow" advTm="50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2563505" y="923925"/>
            <a:ext cx="13180039" cy="871220"/>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DATA EXPLORATION</a:t>
            </a:r>
          </a:p>
        </p:txBody>
      </p:sp>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4" name="Group 4"/>
          <p:cNvGrpSpPr/>
          <p:nvPr/>
        </p:nvGrpSpPr>
        <p:grpSpPr>
          <a:xfrm>
            <a:off x="16479430" y="8470436"/>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11</a:t>
              </a:r>
            </a:p>
          </p:txBody>
        </p:sp>
      </p:grpSp>
      <p:sp>
        <p:nvSpPr>
          <p:cNvPr id="9" name="Freeform 9"/>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1" name="Freeform 11"/>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2" name="Freeform 12"/>
          <p:cNvSpPr/>
          <p:nvPr/>
        </p:nvSpPr>
        <p:spPr>
          <a:xfrm>
            <a:off x="4342379" y="4067473"/>
            <a:ext cx="10497596" cy="4898878"/>
          </a:xfrm>
          <a:custGeom>
            <a:avLst/>
            <a:gdLst/>
            <a:ahLst/>
            <a:cxnLst/>
            <a:rect l="l" t="t" r="r" b="b"/>
            <a:pathLst>
              <a:path w="10497596" h="4898878">
                <a:moveTo>
                  <a:pt x="0" y="0"/>
                </a:moveTo>
                <a:lnTo>
                  <a:pt x="10497596" y="0"/>
                </a:lnTo>
                <a:lnTo>
                  <a:pt x="10497596" y="4898878"/>
                </a:lnTo>
                <a:lnTo>
                  <a:pt x="0" y="4898878"/>
                </a:lnTo>
                <a:lnTo>
                  <a:pt x="0" y="0"/>
                </a:lnTo>
                <a:close/>
              </a:path>
            </a:pathLst>
          </a:custGeom>
          <a:blipFill>
            <a:blip r:embed="rId8"/>
            <a:stretch>
              <a:fillRect/>
            </a:stretch>
          </a:blipFill>
        </p:spPr>
        <p:txBody>
          <a:bodyPr/>
          <a:lstStyle/>
          <a:p>
            <a:endParaRPr lang="en-US"/>
          </a:p>
        </p:txBody>
      </p:sp>
      <p:sp>
        <p:nvSpPr>
          <p:cNvPr id="13" name="TextBox 13"/>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4" name="TextBox 14"/>
          <p:cNvSpPr txBox="1"/>
          <p:nvPr/>
        </p:nvSpPr>
        <p:spPr>
          <a:xfrm>
            <a:off x="2779532" y="2219562"/>
            <a:ext cx="12304735" cy="523875"/>
          </a:xfrm>
          <a:prstGeom prst="rect">
            <a:avLst/>
          </a:prstGeom>
        </p:spPr>
        <p:txBody>
          <a:bodyPr lIns="0" tIns="0" rIns="0" bIns="0" rtlCol="0" anchor="t">
            <a:spAutoFit/>
          </a:bodyPr>
          <a:lstStyle/>
          <a:p>
            <a:pPr>
              <a:lnSpc>
                <a:spcPts val="4200"/>
              </a:lnSpc>
            </a:pPr>
            <a:r>
              <a:rPr lang="en-US" sz="3000">
                <a:solidFill>
                  <a:srgbClr val="331C2C"/>
                </a:solidFill>
                <a:latin typeface="Cooper BT Light"/>
              </a:rPr>
              <a:t>The “quality” variable is our target dependent varible for the model.</a:t>
            </a:r>
          </a:p>
        </p:txBody>
      </p:sp>
      <p:sp>
        <p:nvSpPr>
          <p:cNvPr id="15" name="TextBox 15"/>
          <p:cNvSpPr txBox="1"/>
          <p:nvPr/>
        </p:nvSpPr>
        <p:spPr>
          <a:xfrm>
            <a:off x="2779532" y="3126071"/>
            <a:ext cx="12748196" cy="523875"/>
          </a:xfrm>
          <a:prstGeom prst="rect">
            <a:avLst/>
          </a:prstGeom>
        </p:spPr>
        <p:txBody>
          <a:bodyPr lIns="0" tIns="0" rIns="0" bIns="0" rtlCol="0" anchor="t">
            <a:spAutoFit/>
          </a:bodyPr>
          <a:lstStyle/>
          <a:p>
            <a:pPr>
              <a:lnSpc>
                <a:spcPts val="4200"/>
              </a:lnSpc>
              <a:spcBef>
                <a:spcPct val="0"/>
              </a:spcBef>
            </a:pPr>
            <a:r>
              <a:rPr lang="en-US" sz="3000">
                <a:solidFill>
                  <a:srgbClr val="331C2C"/>
                </a:solidFill>
                <a:latin typeface="Cooper BT Light"/>
              </a:rPr>
              <a:t>The histogram shows the variable to be normally distributed. </a:t>
            </a:r>
          </a:p>
        </p:txBody>
      </p:sp>
      <p:sp>
        <p:nvSpPr>
          <p:cNvPr id="16" name="Freeform 16"/>
          <p:cNvSpPr/>
          <p:nvPr/>
        </p:nvSpPr>
        <p:spPr>
          <a:xfrm>
            <a:off x="4213493" y="4067473"/>
            <a:ext cx="10497596" cy="4898878"/>
          </a:xfrm>
          <a:custGeom>
            <a:avLst/>
            <a:gdLst/>
            <a:ahLst/>
            <a:cxnLst/>
            <a:rect l="l" t="t" r="r" b="b"/>
            <a:pathLst>
              <a:path w="10497596" h="4898878">
                <a:moveTo>
                  <a:pt x="0" y="0"/>
                </a:moveTo>
                <a:lnTo>
                  <a:pt x="10497596" y="0"/>
                </a:lnTo>
                <a:lnTo>
                  <a:pt x="10497596" y="4898878"/>
                </a:lnTo>
                <a:lnTo>
                  <a:pt x="0" y="4898878"/>
                </a:lnTo>
                <a:lnTo>
                  <a:pt x="0" y="0"/>
                </a:lnTo>
                <a:close/>
              </a:path>
            </a:pathLst>
          </a:custGeom>
          <a:blipFill>
            <a:blip r:embed="rId8"/>
            <a:stretch>
              <a:fillRect/>
            </a:stretch>
          </a:blipFill>
        </p:spPr>
        <p:txBody>
          <a:bodyPr/>
          <a:lstStyle/>
          <a:p>
            <a:endParaRPr lang="en-US"/>
          </a:p>
        </p:txBody>
      </p:sp>
      <p:pic>
        <p:nvPicPr>
          <p:cNvPr id="29" name="Audio 28">
            <a:extLst>
              <a:ext uri="{FF2B5EF4-FFF2-40B4-BE49-F238E27FC236}">
                <a16:creationId xmlns:a16="http://schemas.microsoft.com/office/drawing/2014/main" id="{93A85BFE-5454-6DE0-072F-02457293F14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701"/>
    </mc:Choice>
    <mc:Fallback xmlns="">
      <p:transition spd="slow" advTm="27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grpSp>
        <p:nvGrpSpPr>
          <p:cNvPr id="2" name="Group 2"/>
          <p:cNvGrpSpPr/>
          <p:nvPr/>
        </p:nvGrpSpPr>
        <p:grpSpPr>
          <a:xfrm>
            <a:off x="627362" y="0"/>
            <a:ext cx="937061" cy="10287000"/>
            <a:chOff x="0" y="0"/>
            <a:chExt cx="246798" cy="2709333"/>
          </a:xfrm>
        </p:grpSpPr>
        <p:sp>
          <p:nvSpPr>
            <p:cNvPr id="3" name="Freeform 3"/>
            <p:cNvSpPr/>
            <p:nvPr/>
          </p:nvSpPr>
          <p:spPr>
            <a:xfrm>
              <a:off x="0" y="0"/>
              <a:ext cx="246798" cy="2709333"/>
            </a:xfrm>
            <a:custGeom>
              <a:avLst/>
              <a:gdLst/>
              <a:ahLst/>
              <a:cxnLst/>
              <a:rect l="l" t="t" r="r" b="b"/>
              <a:pathLst>
                <a:path w="246798" h="2709333">
                  <a:moveTo>
                    <a:pt x="0" y="0"/>
                  </a:moveTo>
                  <a:lnTo>
                    <a:pt x="246798" y="0"/>
                  </a:lnTo>
                  <a:lnTo>
                    <a:pt x="246798" y="2709333"/>
                  </a:lnTo>
                  <a:lnTo>
                    <a:pt x="0" y="2709333"/>
                  </a:lnTo>
                  <a:close/>
                </a:path>
              </a:pathLst>
            </a:custGeom>
            <a:solidFill>
              <a:srgbClr val="EDE0D1"/>
            </a:solidFill>
          </p:spPr>
          <p:txBody>
            <a:bodyPr/>
            <a:lstStyle/>
            <a:p>
              <a:endParaRPr lang="en-US"/>
            </a:p>
          </p:txBody>
        </p:sp>
        <p:sp>
          <p:nvSpPr>
            <p:cNvPr id="4" name="TextBox 4"/>
            <p:cNvSpPr txBox="1"/>
            <p:nvPr/>
          </p:nvSpPr>
          <p:spPr>
            <a:xfrm>
              <a:off x="0" y="-38100"/>
              <a:ext cx="246798" cy="2747433"/>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474754" y="923925"/>
            <a:ext cx="15338491" cy="871220"/>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 REGRESSION MODEL</a:t>
            </a:r>
          </a:p>
        </p:txBody>
      </p:sp>
      <p:sp>
        <p:nvSpPr>
          <p:cNvPr id="6" name="Freeform 6"/>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7" name="Group 7"/>
          <p:cNvGrpSpPr/>
          <p:nvPr/>
        </p:nvGrpSpPr>
        <p:grpSpPr>
          <a:xfrm>
            <a:off x="16479430" y="8470436"/>
            <a:ext cx="1193520" cy="1159060"/>
            <a:chOff x="0" y="0"/>
            <a:chExt cx="1591360" cy="1545414"/>
          </a:xfrm>
        </p:grpSpPr>
        <p:grpSp>
          <p:nvGrpSpPr>
            <p:cNvPr id="8" name="Group 8"/>
            <p:cNvGrpSpPr/>
            <p:nvPr/>
          </p:nvGrpSpPr>
          <p:grpSpPr>
            <a:xfrm>
              <a:off x="22973" y="0"/>
              <a:ext cx="1545414" cy="1545414"/>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12</a:t>
              </a:r>
            </a:p>
          </p:txBody>
        </p:sp>
      </p:grpSp>
      <p:sp>
        <p:nvSpPr>
          <p:cNvPr id="12" name="Freeform 12"/>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4" name="Freeform 14"/>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5" name="Freeform 15"/>
          <p:cNvSpPr/>
          <p:nvPr/>
        </p:nvSpPr>
        <p:spPr>
          <a:xfrm>
            <a:off x="627362" y="4375477"/>
            <a:ext cx="10689753" cy="4848196"/>
          </a:xfrm>
          <a:custGeom>
            <a:avLst/>
            <a:gdLst/>
            <a:ahLst/>
            <a:cxnLst/>
            <a:rect l="l" t="t" r="r" b="b"/>
            <a:pathLst>
              <a:path w="10689753" h="4848196">
                <a:moveTo>
                  <a:pt x="0" y="0"/>
                </a:moveTo>
                <a:lnTo>
                  <a:pt x="10689753" y="0"/>
                </a:lnTo>
                <a:lnTo>
                  <a:pt x="10689753" y="4848195"/>
                </a:lnTo>
                <a:lnTo>
                  <a:pt x="0" y="4848195"/>
                </a:lnTo>
                <a:lnTo>
                  <a:pt x="0" y="0"/>
                </a:lnTo>
                <a:close/>
              </a:path>
            </a:pathLst>
          </a:custGeom>
          <a:blipFill>
            <a:blip r:embed="rId8"/>
            <a:stretch>
              <a:fillRect/>
            </a:stretch>
          </a:blipFill>
        </p:spPr>
        <p:txBody>
          <a:bodyPr/>
          <a:lstStyle/>
          <a:p>
            <a:endParaRPr lang="en-US"/>
          </a:p>
        </p:txBody>
      </p:sp>
      <p:sp>
        <p:nvSpPr>
          <p:cNvPr id="16" name="TextBox 16"/>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7" name="TextBox 17"/>
          <p:cNvSpPr txBox="1"/>
          <p:nvPr/>
        </p:nvSpPr>
        <p:spPr>
          <a:xfrm>
            <a:off x="1216059" y="1803583"/>
            <a:ext cx="16043241" cy="2219325"/>
          </a:xfrm>
          <a:prstGeom prst="rect">
            <a:avLst/>
          </a:prstGeom>
        </p:spPr>
        <p:txBody>
          <a:bodyPr lIns="0" tIns="0" rIns="0" bIns="0" rtlCol="0" anchor="t">
            <a:spAutoFit/>
          </a:bodyPr>
          <a:lstStyle/>
          <a:p>
            <a:pPr>
              <a:lnSpc>
                <a:spcPts val="6000"/>
              </a:lnSpc>
            </a:pPr>
            <a:r>
              <a:rPr lang="en-US" sz="3000">
                <a:solidFill>
                  <a:srgbClr val="331C2C"/>
                </a:solidFill>
                <a:latin typeface="Cooper BT Light"/>
              </a:rPr>
              <a:t>Initial analyses shows that certain variables do not meet threshold requirments for accurate model fit.Using scores such as P-Values (Sig. &lt;0.001) and VIF (Greater than 10), we remove the variables and re-run the regression node.  </a:t>
            </a:r>
          </a:p>
        </p:txBody>
      </p:sp>
      <p:sp>
        <p:nvSpPr>
          <p:cNvPr id="18" name="TextBox 18"/>
          <p:cNvSpPr txBox="1"/>
          <p:nvPr/>
        </p:nvSpPr>
        <p:spPr>
          <a:xfrm>
            <a:off x="11889431" y="5196215"/>
            <a:ext cx="5582333" cy="3724275"/>
          </a:xfrm>
          <a:prstGeom prst="rect">
            <a:avLst/>
          </a:prstGeom>
        </p:spPr>
        <p:txBody>
          <a:bodyPr lIns="0" tIns="0" rIns="0" bIns="0" rtlCol="0" anchor="t">
            <a:spAutoFit/>
          </a:bodyPr>
          <a:lstStyle/>
          <a:p>
            <a:pPr marL="647702" lvl="1" indent="-323851">
              <a:lnSpc>
                <a:spcPts val="4200"/>
              </a:lnSpc>
              <a:buFont typeface="Arial"/>
              <a:buChar char="•"/>
            </a:pPr>
            <a:r>
              <a:rPr lang="en-US" sz="3000">
                <a:solidFill>
                  <a:srgbClr val="331C2C"/>
                </a:solidFill>
                <a:latin typeface="Cooper BT Light"/>
              </a:rPr>
              <a:t>Citric Acid</a:t>
            </a:r>
          </a:p>
          <a:p>
            <a:pPr marL="647702" lvl="1" indent="-323851">
              <a:lnSpc>
                <a:spcPts val="4200"/>
              </a:lnSpc>
              <a:buFont typeface="Arial"/>
              <a:buChar char="•"/>
            </a:pPr>
            <a:r>
              <a:rPr lang="en-US" sz="3000">
                <a:solidFill>
                  <a:srgbClr val="331C2C"/>
                </a:solidFill>
                <a:latin typeface="Cooper BT Light"/>
              </a:rPr>
              <a:t>Residual Sugar</a:t>
            </a:r>
          </a:p>
          <a:p>
            <a:pPr marL="647702" lvl="1" indent="-323851">
              <a:lnSpc>
                <a:spcPts val="4200"/>
              </a:lnSpc>
              <a:buFont typeface="Arial"/>
              <a:buChar char="•"/>
            </a:pPr>
            <a:r>
              <a:rPr lang="en-US" sz="3000">
                <a:solidFill>
                  <a:srgbClr val="331C2C"/>
                </a:solidFill>
                <a:latin typeface="Cooper BT Light"/>
              </a:rPr>
              <a:t>Chlorides</a:t>
            </a:r>
          </a:p>
          <a:p>
            <a:pPr marL="647702" lvl="1" indent="-323851">
              <a:lnSpc>
                <a:spcPts val="4200"/>
              </a:lnSpc>
              <a:buFont typeface="Arial"/>
              <a:buChar char="•"/>
            </a:pPr>
            <a:r>
              <a:rPr lang="en-US" sz="3000">
                <a:solidFill>
                  <a:srgbClr val="331C2C"/>
                </a:solidFill>
                <a:latin typeface="Cooper BT Light"/>
              </a:rPr>
              <a:t>Total Sulfur Dioxide</a:t>
            </a:r>
          </a:p>
          <a:p>
            <a:pPr marL="647702" lvl="1" indent="-323851">
              <a:lnSpc>
                <a:spcPts val="4200"/>
              </a:lnSpc>
              <a:buFont typeface="Arial"/>
              <a:buChar char="•"/>
            </a:pPr>
            <a:r>
              <a:rPr lang="en-US" sz="3000">
                <a:solidFill>
                  <a:srgbClr val="331C2C"/>
                </a:solidFill>
                <a:latin typeface="Cooper BT Light"/>
              </a:rPr>
              <a:t>Density</a:t>
            </a:r>
          </a:p>
          <a:p>
            <a:pPr marL="647702" lvl="1" indent="-323851">
              <a:lnSpc>
                <a:spcPts val="4200"/>
              </a:lnSpc>
              <a:buFont typeface="Arial"/>
              <a:buChar char="•"/>
            </a:pPr>
            <a:r>
              <a:rPr lang="en-US" sz="3000">
                <a:solidFill>
                  <a:srgbClr val="331C2C"/>
                </a:solidFill>
                <a:latin typeface="Cooper BT Light"/>
              </a:rPr>
              <a:t>pH (Removed after second model run)</a:t>
            </a:r>
          </a:p>
        </p:txBody>
      </p:sp>
      <p:sp>
        <p:nvSpPr>
          <p:cNvPr id="19" name="TextBox 19"/>
          <p:cNvSpPr txBox="1"/>
          <p:nvPr/>
        </p:nvSpPr>
        <p:spPr>
          <a:xfrm>
            <a:off x="11889431" y="4318327"/>
            <a:ext cx="5363985" cy="592138"/>
          </a:xfrm>
          <a:prstGeom prst="rect">
            <a:avLst/>
          </a:prstGeom>
        </p:spPr>
        <p:txBody>
          <a:bodyPr lIns="0" tIns="0" rIns="0" bIns="0" rtlCol="0" anchor="t">
            <a:spAutoFit/>
          </a:bodyPr>
          <a:lstStyle/>
          <a:p>
            <a:pPr algn="ctr">
              <a:lnSpc>
                <a:spcPts val="4899"/>
              </a:lnSpc>
              <a:spcBef>
                <a:spcPct val="0"/>
              </a:spcBef>
            </a:pPr>
            <a:r>
              <a:rPr lang="en-US" sz="3499">
                <a:solidFill>
                  <a:srgbClr val="331C2C"/>
                </a:solidFill>
                <a:latin typeface="Cooper BT Bold"/>
              </a:rPr>
              <a:t>Excluded Variables</a:t>
            </a:r>
          </a:p>
        </p:txBody>
      </p:sp>
      <p:pic>
        <p:nvPicPr>
          <p:cNvPr id="24" name="Audio 23">
            <a:extLst>
              <a:ext uri="{FF2B5EF4-FFF2-40B4-BE49-F238E27FC236}">
                <a16:creationId xmlns:a16="http://schemas.microsoft.com/office/drawing/2014/main" id="{4424CA56-0988-44E8-B0DF-BD27B50C50C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9264"/>
    </mc:Choice>
    <mc:Fallback xmlns="">
      <p:transition spd="slow" advTm="59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grpSp>
        <p:nvGrpSpPr>
          <p:cNvPr id="2" name="Group 2"/>
          <p:cNvGrpSpPr/>
          <p:nvPr/>
        </p:nvGrpSpPr>
        <p:grpSpPr>
          <a:xfrm>
            <a:off x="627362" y="0"/>
            <a:ext cx="937061" cy="10287000"/>
            <a:chOff x="0" y="0"/>
            <a:chExt cx="246798" cy="2709333"/>
          </a:xfrm>
        </p:grpSpPr>
        <p:sp>
          <p:nvSpPr>
            <p:cNvPr id="3" name="Freeform 3"/>
            <p:cNvSpPr/>
            <p:nvPr/>
          </p:nvSpPr>
          <p:spPr>
            <a:xfrm>
              <a:off x="0" y="0"/>
              <a:ext cx="246798" cy="2709333"/>
            </a:xfrm>
            <a:custGeom>
              <a:avLst/>
              <a:gdLst/>
              <a:ahLst/>
              <a:cxnLst/>
              <a:rect l="l" t="t" r="r" b="b"/>
              <a:pathLst>
                <a:path w="246798" h="2709333">
                  <a:moveTo>
                    <a:pt x="0" y="0"/>
                  </a:moveTo>
                  <a:lnTo>
                    <a:pt x="246798" y="0"/>
                  </a:lnTo>
                  <a:lnTo>
                    <a:pt x="246798" y="2709333"/>
                  </a:lnTo>
                  <a:lnTo>
                    <a:pt x="0" y="2709333"/>
                  </a:lnTo>
                  <a:close/>
                </a:path>
              </a:pathLst>
            </a:custGeom>
            <a:solidFill>
              <a:srgbClr val="EDE0D1"/>
            </a:solidFill>
          </p:spPr>
          <p:txBody>
            <a:bodyPr/>
            <a:lstStyle/>
            <a:p>
              <a:endParaRPr lang="en-US"/>
            </a:p>
          </p:txBody>
        </p:sp>
        <p:sp>
          <p:nvSpPr>
            <p:cNvPr id="4" name="TextBox 4"/>
            <p:cNvSpPr txBox="1"/>
            <p:nvPr/>
          </p:nvSpPr>
          <p:spPr>
            <a:xfrm>
              <a:off x="0" y="-38100"/>
              <a:ext cx="246798" cy="2747433"/>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474754" y="923925"/>
            <a:ext cx="15338491" cy="871220"/>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 REGRESSION MODEL</a:t>
            </a:r>
          </a:p>
        </p:txBody>
      </p:sp>
      <p:sp>
        <p:nvSpPr>
          <p:cNvPr id="6" name="Freeform 6"/>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7" name="Group 7"/>
          <p:cNvGrpSpPr/>
          <p:nvPr/>
        </p:nvGrpSpPr>
        <p:grpSpPr>
          <a:xfrm>
            <a:off x="16479430" y="8470436"/>
            <a:ext cx="1193520" cy="1159060"/>
            <a:chOff x="0" y="0"/>
            <a:chExt cx="1591360" cy="1545414"/>
          </a:xfrm>
        </p:grpSpPr>
        <p:grpSp>
          <p:nvGrpSpPr>
            <p:cNvPr id="8" name="Group 8"/>
            <p:cNvGrpSpPr/>
            <p:nvPr/>
          </p:nvGrpSpPr>
          <p:grpSpPr>
            <a:xfrm>
              <a:off x="22973" y="0"/>
              <a:ext cx="1545414" cy="1545414"/>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13</a:t>
              </a:r>
            </a:p>
          </p:txBody>
        </p:sp>
      </p:grpSp>
      <p:sp>
        <p:nvSpPr>
          <p:cNvPr id="12" name="Freeform 12"/>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4" name="Freeform 14"/>
          <p:cNvSpPr/>
          <p:nvPr/>
        </p:nvSpPr>
        <p:spPr>
          <a:xfrm rot="665646">
            <a:off x="-1039187" y="7106059"/>
            <a:ext cx="4135775" cy="4891777"/>
          </a:xfrm>
          <a:custGeom>
            <a:avLst/>
            <a:gdLst/>
            <a:ahLst/>
            <a:cxnLst/>
            <a:rect l="l" t="t" r="r" b="b"/>
            <a:pathLst>
              <a:path w="4135775" h="4891777">
                <a:moveTo>
                  <a:pt x="0" y="0"/>
                </a:moveTo>
                <a:lnTo>
                  <a:pt x="4135774" y="0"/>
                </a:lnTo>
                <a:lnTo>
                  <a:pt x="4135774" y="4891777"/>
                </a:lnTo>
                <a:lnTo>
                  <a:pt x="0" y="489177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5" name="Freeform 15"/>
          <p:cNvSpPr/>
          <p:nvPr/>
        </p:nvSpPr>
        <p:spPr>
          <a:xfrm>
            <a:off x="627362" y="3519457"/>
            <a:ext cx="8284408" cy="2255113"/>
          </a:xfrm>
          <a:custGeom>
            <a:avLst/>
            <a:gdLst/>
            <a:ahLst/>
            <a:cxnLst/>
            <a:rect l="l" t="t" r="r" b="b"/>
            <a:pathLst>
              <a:path w="8284408" h="2255113">
                <a:moveTo>
                  <a:pt x="0" y="0"/>
                </a:moveTo>
                <a:lnTo>
                  <a:pt x="8284408" y="0"/>
                </a:lnTo>
                <a:lnTo>
                  <a:pt x="8284408" y="2255112"/>
                </a:lnTo>
                <a:lnTo>
                  <a:pt x="0" y="2255112"/>
                </a:lnTo>
                <a:lnTo>
                  <a:pt x="0" y="0"/>
                </a:lnTo>
                <a:close/>
              </a:path>
            </a:pathLst>
          </a:custGeom>
          <a:blipFill>
            <a:blip r:embed="rId8"/>
            <a:stretch>
              <a:fillRect/>
            </a:stretch>
          </a:blipFill>
        </p:spPr>
        <p:txBody>
          <a:bodyPr/>
          <a:lstStyle/>
          <a:p>
            <a:endParaRPr lang="en-US"/>
          </a:p>
        </p:txBody>
      </p:sp>
      <p:sp>
        <p:nvSpPr>
          <p:cNvPr id="16" name="Freeform 16"/>
          <p:cNvSpPr/>
          <p:nvPr/>
        </p:nvSpPr>
        <p:spPr>
          <a:xfrm>
            <a:off x="9144000" y="3498914"/>
            <a:ext cx="8629802" cy="2255113"/>
          </a:xfrm>
          <a:custGeom>
            <a:avLst/>
            <a:gdLst/>
            <a:ahLst/>
            <a:cxnLst/>
            <a:rect l="l" t="t" r="r" b="b"/>
            <a:pathLst>
              <a:path w="8629802" h="2255113">
                <a:moveTo>
                  <a:pt x="0" y="0"/>
                </a:moveTo>
                <a:lnTo>
                  <a:pt x="8629802" y="0"/>
                </a:lnTo>
                <a:lnTo>
                  <a:pt x="8629802" y="2255113"/>
                </a:lnTo>
                <a:lnTo>
                  <a:pt x="0" y="2255113"/>
                </a:lnTo>
                <a:lnTo>
                  <a:pt x="0" y="0"/>
                </a:lnTo>
                <a:close/>
              </a:path>
            </a:pathLst>
          </a:custGeom>
          <a:blipFill>
            <a:blip r:embed="rId9"/>
            <a:stretch>
              <a:fillRect/>
            </a:stretch>
          </a:blipFill>
        </p:spPr>
        <p:txBody>
          <a:bodyPr/>
          <a:lstStyle/>
          <a:p>
            <a:endParaRPr lang="en-US"/>
          </a:p>
        </p:txBody>
      </p:sp>
      <p:sp>
        <p:nvSpPr>
          <p:cNvPr id="17" name="TextBox 17"/>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8" name="TextBox 18"/>
          <p:cNvSpPr txBox="1"/>
          <p:nvPr/>
        </p:nvSpPr>
        <p:spPr>
          <a:xfrm>
            <a:off x="1786460" y="2065113"/>
            <a:ext cx="14532314" cy="1057275"/>
          </a:xfrm>
          <a:prstGeom prst="rect">
            <a:avLst/>
          </a:prstGeom>
        </p:spPr>
        <p:txBody>
          <a:bodyPr wrap="square" lIns="0" tIns="0" rIns="0" bIns="0" rtlCol="0" anchor="t">
            <a:spAutoFit/>
          </a:bodyPr>
          <a:lstStyle/>
          <a:p>
            <a:pPr>
              <a:lnSpc>
                <a:spcPts val="4200"/>
              </a:lnSpc>
              <a:spcBef>
                <a:spcPct val="0"/>
              </a:spcBef>
            </a:pPr>
            <a:r>
              <a:rPr lang="en-US" sz="3000" dirty="0">
                <a:solidFill>
                  <a:srgbClr val="331C2C"/>
                </a:solidFill>
                <a:latin typeface="Cooper BT Light"/>
              </a:rPr>
              <a:t>The remaining variables are all accepted against the determined thresholds, and we can now move forward with the Regression analysis. </a:t>
            </a:r>
          </a:p>
        </p:txBody>
      </p:sp>
      <p:sp>
        <p:nvSpPr>
          <p:cNvPr id="19" name="TextBox 19"/>
          <p:cNvSpPr txBox="1"/>
          <p:nvPr/>
        </p:nvSpPr>
        <p:spPr>
          <a:xfrm>
            <a:off x="1216059" y="6213421"/>
            <a:ext cx="7927941" cy="2891917"/>
          </a:xfrm>
          <a:prstGeom prst="rect">
            <a:avLst/>
          </a:prstGeom>
        </p:spPr>
        <p:txBody>
          <a:bodyPr lIns="0" tIns="0" rIns="0" bIns="0" rtlCol="0" anchor="t">
            <a:spAutoFit/>
          </a:bodyPr>
          <a:lstStyle/>
          <a:p>
            <a:pPr>
              <a:lnSpc>
                <a:spcPts val="3877"/>
              </a:lnSpc>
              <a:spcBef>
                <a:spcPct val="0"/>
              </a:spcBef>
            </a:pPr>
            <a:r>
              <a:rPr lang="en-US" sz="2769">
                <a:solidFill>
                  <a:srgbClr val="331C2C"/>
                </a:solidFill>
                <a:latin typeface="Cooper BT Light"/>
              </a:rPr>
              <a:t>The main value of note is the Significance (Sig) score, otherwise known as the p-value. The p-value associated with the F-statistic is .000b, indicating that the likelihood of observing such a large F-statistic under the null hypothesis is less than 0.1%. </a:t>
            </a:r>
          </a:p>
        </p:txBody>
      </p:sp>
      <p:sp>
        <p:nvSpPr>
          <p:cNvPr id="20" name="TextBox 20"/>
          <p:cNvSpPr txBox="1"/>
          <p:nvPr/>
        </p:nvSpPr>
        <p:spPr>
          <a:xfrm>
            <a:off x="9437878" y="6456309"/>
            <a:ext cx="7411271" cy="2406142"/>
          </a:xfrm>
          <a:prstGeom prst="rect">
            <a:avLst/>
          </a:prstGeom>
        </p:spPr>
        <p:txBody>
          <a:bodyPr lIns="0" tIns="0" rIns="0" bIns="0" rtlCol="0" anchor="t">
            <a:spAutoFit/>
          </a:bodyPr>
          <a:lstStyle/>
          <a:p>
            <a:pPr marL="598042" lvl="1" indent="-299021" algn="just">
              <a:lnSpc>
                <a:spcPts val="3877"/>
              </a:lnSpc>
              <a:buFont typeface="Arial"/>
              <a:buChar char="•"/>
            </a:pPr>
            <a:r>
              <a:rPr lang="en-US" sz="2769">
                <a:solidFill>
                  <a:srgbClr val="331C2C"/>
                </a:solidFill>
                <a:latin typeface="Canva Sans"/>
              </a:rPr>
              <a:t>R: = .506</a:t>
            </a:r>
          </a:p>
          <a:p>
            <a:pPr marL="598042" lvl="1" indent="-299021" algn="just">
              <a:lnSpc>
                <a:spcPts val="3877"/>
              </a:lnSpc>
              <a:buFont typeface="Arial"/>
              <a:buChar char="•"/>
            </a:pPr>
            <a:r>
              <a:rPr lang="en-US" sz="2769">
                <a:solidFill>
                  <a:srgbClr val="331C2C"/>
                </a:solidFill>
                <a:latin typeface="Canva Sans"/>
              </a:rPr>
              <a:t>R Square: = .256</a:t>
            </a:r>
          </a:p>
          <a:p>
            <a:pPr marL="598042" lvl="1" indent="-299021" algn="just">
              <a:lnSpc>
                <a:spcPts val="3877"/>
              </a:lnSpc>
              <a:buFont typeface="Arial"/>
              <a:buChar char="•"/>
            </a:pPr>
            <a:r>
              <a:rPr lang="en-US" sz="2769">
                <a:solidFill>
                  <a:srgbClr val="331C2C"/>
                </a:solidFill>
                <a:latin typeface="Canva Sans"/>
              </a:rPr>
              <a:t>Adjusted R Square: = .255</a:t>
            </a:r>
          </a:p>
          <a:p>
            <a:pPr marL="598042" lvl="1" indent="-299021" algn="just">
              <a:lnSpc>
                <a:spcPts val="3877"/>
              </a:lnSpc>
              <a:buFont typeface="Arial"/>
              <a:buChar char="•"/>
            </a:pPr>
            <a:r>
              <a:rPr lang="en-US" sz="2769">
                <a:solidFill>
                  <a:srgbClr val="331C2C"/>
                </a:solidFill>
                <a:latin typeface="Canva Sans"/>
              </a:rPr>
              <a:t>Std. Error of the Estimate: = .764</a:t>
            </a:r>
          </a:p>
          <a:p>
            <a:pPr marL="598042" lvl="1" indent="-299021" algn="just">
              <a:lnSpc>
                <a:spcPts val="3877"/>
              </a:lnSpc>
              <a:buFont typeface="Arial"/>
              <a:buChar char="•"/>
            </a:pPr>
            <a:r>
              <a:rPr lang="en-US" sz="2769">
                <a:solidFill>
                  <a:srgbClr val="331C2C"/>
                </a:solidFill>
                <a:latin typeface="Canva Sans"/>
              </a:rPr>
              <a:t>Durbin-Watson: = 1.625</a:t>
            </a:r>
          </a:p>
        </p:txBody>
      </p:sp>
      <p:pic>
        <p:nvPicPr>
          <p:cNvPr id="23" name="Audio 22">
            <a:extLst>
              <a:ext uri="{FF2B5EF4-FFF2-40B4-BE49-F238E27FC236}">
                <a16:creationId xmlns:a16="http://schemas.microsoft.com/office/drawing/2014/main" id="{DADBC20E-0B68-7DC7-15C6-5DAC048EC381}"/>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9248"/>
    </mc:Choice>
    <mc:Fallback xmlns="">
      <p:transition spd="slow" advTm="692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1474754" y="923925"/>
            <a:ext cx="15338491" cy="871220"/>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 REGRESSION MODEL</a:t>
            </a:r>
          </a:p>
        </p:txBody>
      </p:sp>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4" name="Group 4"/>
          <p:cNvGrpSpPr/>
          <p:nvPr/>
        </p:nvGrpSpPr>
        <p:grpSpPr>
          <a:xfrm>
            <a:off x="16479430" y="8470436"/>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14</a:t>
              </a:r>
            </a:p>
          </p:txBody>
        </p:sp>
      </p:grpSp>
      <p:sp>
        <p:nvSpPr>
          <p:cNvPr id="9" name="Freeform 9"/>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1" name="Freeform 11"/>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2" name="TextBox 12"/>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3" name="TextBox 13"/>
          <p:cNvSpPr txBox="1"/>
          <p:nvPr/>
        </p:nvSpPr>
        <p:spPr>
          <a:xfrm>
            <a:off x="1705811" y="2219279"/>
            <a:ext cx="14647342" cy="1057275"/>
          </a:xfrm>
          <a:prstGeom prst="rect">
            <a:avLst/>
          </a:prstGeom>
        </p:spPr>
        <p:txBody>
          <a:bodyPr lIns="0" tIns="0" rIns="0" bIns="0" rtlCol="0" anchor="t">
            <a:spAutoFit/>
          </a:bodyPr>
          <a:lstStyle/>
          <a:p>
            <a:pPr>
              <a:lnSpc>
                <a:spcPts val="4200"/>
              </a:lnSpc>
              <a:spcBef>
                <a:spcPct val="0"/>
              </a:spcBef>
            </a:pPr>
            <a:r>
              <a:rPr lang="en-US" sz="3000">
                <a:solidFill>
                  <a:srgbClr val="331C2C"/>
                </a:solidFill>
                <a:latin typeface="Cooper BT Light"/>
              </a:rPr>
              <a:t>Based on the metrics, the model is moderately fitting the data with some room for improvement, as indicated by the R Square and Adjusted R Square values. </a:t>
            </a:r>
          </a:p>
        </p:txBody>
      </p:sp>
      <p:sp>
        <p:nvSpPr>
          <p:cNvPr id="14" name="TextBox 14"/>
          <p:cNvSpPr txBox="1"/>
          <p:nvPr/>
        </p:nvSpPr>
        <p:spPr>
          <a:xfrm>
            <a:off x="2439539" y="7898438"/>
            <a:ext cx="13408922" cy="1066800"/>
          </a:xfrm>
          <a:prstGeom prst="rect">
            <a:avLst/>
          </a:prstGeom>
        </p:spPr>
        <p:txBody>
          <a:bodyPr lIns="0" tIns="0" rIns="0" bIns="0" rtlCol="0" anchor="t">
            <a:spAutoFit/>
          </a:bodyPr>
          <a:lstStyle/>
          <a:p>
            <a:pPr algn="ctr">
              <a:lnSpc>
                <a:spcPts val="4200"/>
              </a:lnSpc>
              <a:spcBef>
                <a:spcPct val="0"/>
              </a:spcBef>
            </a:pPr>
            <a:r>
              <a:rPr lang="en-US" sz="3000" dirty="0">
                <a:solidFill>
                  <a:srgbClr val="331C2C"/>
                </a:solidFill>
                <a:latin typeface="Cooper BT Light Italics"/>
                <a:ea typeface="Cooper BT Light Italics"/>
              </a:rPr>
              <a:t>Predicted Value=2.901+(−0.059×Fixed Acidity)+(−1.902×Volatile Acidity)+(0.005×Free Sulfur Dioxide)+(0.367×Sulphates)+(0.338×Alcohol)</a:t>
            </a:r>
          </a:p>
        </p:txBody>
      </p:sp>
      <p:sp>
        <p:nvSpPr>
          <p:cNvPr id="15" name="TextBox 15"/>
          <p:cNvSpPr txBox="1"/>
          <p:nvPr/>
        </p:nvSpPr>
        <p:spPr>
          <a:xfrm>
            <a:off x="2439539" y="6853230"/>
            <a:ext cx="13408922" cy="674688"/>
          </a:xfrm>
          <a:prstGeom prst="rect">
            <a:avLst/>
          </a:prstGeom>
        </p:spPr>
        <p:txBody>
          <a:bodyPr lIns="0" tIns="0" rIns="0" bIns="0" rtlCol="0" anchor="t">
            <a:spAutoFit/>
          </a:bodyPr>
          <a:lstStyle/>
          <a:p>
            <a:pPr algn="ctr">
              <a:lnSpc>
                <a:spcPts val="5599"/>
              </a:lnSpc>
              <a:spcBef>
                <a:spcPct val="0"/>
              </a:spcBef>
            </a:pPr>
            <a:r>
              <a:rPr lang="en-US" sz="3999" dirty="0">
                <a:solidFill>
                  <a:srgbClr val="331C2C"/>
                </a:solidFill>
                <a:latin typeface="Cooper BT Bold"/>
              </a:rPr>
              <a:t>Regression Equation</a:t>
            </a:r>
          </a:p>
        </p:txBody>
      </p:sp>
      <p:sp>
        <p:nvSpPr>
          <p:cNvPr id="16" name="TextBox 16"/>
          <p:cNvSpPr txBox="1"/>
          <p:nvPr/>
        </p:nvSpPr>
        <p:spPr>
          <a:xfrm>
            <a:off x="1705811" y="3660269"/>
            <a:ext cx="14647342" cy="1590675"/>
          </a:xfrm>
          <a:prstGeom prst="rect">
            <a:avLst/>
          </a:prstGeom>
        </p:spPr>
        <p:txBody>
          <a:bodyPr lIns="0" tIns="0" rIns="0" bIns="0" rtlCol="0" anchor="t">
            <a:spAutoFit/>
          </a:bodyPr>
          <a:lstStyle/>
          <a:p>
            <a:pPr>
              <a:lnSpc>
                <a:spcPts val="4200"/>
              </a:lnSpc>
              <a:spcBef>
                <a:spcPct val="0"/>
              </a:spcBef>
            </a:pPr>
            <a:r>
              <a:rPr lang="en-US" sz="3000">
                <a:solidFill>
                  <a:srgbClr val="331C2C"/>
                </a:solidFill>
                <a:latin typeface="Cooper BT Light"/>
              </a:rPr>
              <a:t>The presence of autocorrelation as suggested by the Durbin-Watson statistic might warrant further investigation, such as looking into time series dependencies or data collection methods that could have contributed to this pattern in the residuals. </a:t>
            </a:r>
          </a:p>
        </p:txBody>
      </p:sp>
      <p:sp>
        <p:nvSpPr>
          <p:cNvPr id="17" name="TextBox 17"/>
          <p:cNvSpPr txBox="1"/>
          <p:nvPr/>
        </p:nvSpPr>
        <p:spPr>
          <a:xfrm>
            <a:off x="1705811" y="5634660"/>
            <a:ext cx="14632626" cy="1057275"/>
          </a:xfrm>
          <a:prstGeom prst="rect">
            <a:avLst/>
          </a:prstGeom>
        </p:spPr>
        <p:txBody>
          <a:bodyPr lIns="0" tIns="0" rIns="0" bIns="0" rtlCol="0" anchor="t">
            <a:spAutoFit/>
          </a:bodyPr>
          <a:lstStyle/>
          <a:p>
            <a:pPr>
              <a:lnSpc>
                <a:spcPts val="4200"/>
              </a:lnSpc>
              <a:spcBef>
                <a:spcPct val="0"/>
              </a:spcBef>
            </a:pPr>
            <a:r>
              <a:rPr lang="en-US" sz="3000" dirty="0">
                <a:solidFill>
                  <a:srgbClr val="331C2C"/>
                </a:solidFill>
                <a:latin typeface="Cooper BT Light"/>
              </a:rPr>
              <a:t>Overall, we can support model fit, significance, and correlation, therefore we are able to construct a regression equation. </a:t>
            </a:r>
          </a:p>
        </p:txBody>
      </p:sp>
      <p:pic>
        <p:nvPicPr>
          <p:cNvPr id="20" name="Audio 19">
            <a:extLst>
              <a:ext uri="{FF2B5EF4-FFF2-40B4-BE49-F238E27FC236}">
                <a16:creationId xmlns:a16="http://schemas.microsoft.com/office/drawing/2014/main" id="{2896382B-DB14-62AC-62E4-64AC508E0FE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3710"/>
    </mc:Choice>
    <mc:Fallback xmlns="">
      <p:transition spd="slow" advTm="73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grpSp>
        <p:nvGrpSpPr>
          <p:cNvPr id="2" name="Group 2"/>
          <p:cNvGrpSpPr/>
          <p:nvPr/>
        </p:nvGrpSpPr>
        <p:grpSpPr>
          <a:xfrm>
            <a:off x="627362" y="0"/>
            <a:ext cx="937061" cy="10287000"/>
            <a:chOff x="0" y="0"/>
            <a:chExt cx="246798" cy="2709333"/>
          </a:xfrm>
        </p:grpSpPr>
        <p:sp>
          <p:nvSpPr>
            <p:cNvPr id="3" name="Freeform 3"/>
            <p:cNvSpPr/>
            <p:nvPr/>
          </p:nvSpPr>
          <p:spPr>
            <a:xfrm>
              <a:off x="0" y="0"/>
              <a:ext cx="246798" cy="2709333"/>
            </a:xfrm>
            <a:custGeom>
              <a:avLst/>
              <a:gdLst/>
              <a:ahLst/>
              <a:cxnLst/>
              <a:rect l="l" t="t" r="r" b="b"/>
              <a:pathLst>
                <a:path w="246798" h="2709333">
                  <a:moveTo>
                    <a:pt x="0" y="0"/>
                  </a:moveTo>
                  <a:lnTo>
                    <a:pt x="246798" y="0"/>
                  </a:lnTo>
                  <a:lnTo>
                    <a:pt x="246798" y="2709333"/>
                  </a:lnTo>
                  <a:lnTo>
                    <a:pt x="0" y="2709333"/>
                  </a:lnTo>
                  <a:close/>
                </a:path>
              </a:pathLst>
            </a:custGeom>
            <a:solidFill>
              <a:srgbClr val="EDE0D1"/>
            </a:solidFill>
          </p:spPr>
          <p:txBody>
            <a:bodyPr/>
            <a:lstStyle/>
            <a:p>
              <a:endParaRPr lang="en-US"/>
            </a:p>
          </p:txBody>
        </p:sp>
        <p:sp>
          <p:nvSpPr>
            <p:cNvPr id="4" name="TextBox 4"/>
            <p:cNvSpPr txBox="1"/>
            <p:nvPr/>
          </p:nvSpPr>
          <p:spPr>
            <a:xfrm>
              <a:off x="0" y="-38100"/>
              <a:ext cx="246798" cy="274743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6" name="Group 6"/>
          <p:cNvGrpSpPr/>
          <p:nvPr/>
        </p:nvGrpSpPr>
        <p:grpSpPr>
          <a:xfrm>
            <a:off x="16479430" y="8470436"/>
            <a:ext cx="1193520" cy="1159060"/>
            <a:chOff x="0" y="0"/>
            <a:chExt cx="1591360" cy="1545414"/>
          </a:xfrm>
        </p:grpSpPr>
        <p:grpSp>
          <p:nvGrpSpPr>
            <p:cNvPr id="7" name="Group 7"/>
            <p:cNvGrpSpPr/>
            <p:nvPr/>
          </p:nvGrpSpPr>
          <p:grpSpPr>
            <a:xfrm>
              <a:off x="22973" y="0"/>
              <a:ext cx="1545414" cy="1545414"/>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9" name="TextBox 9"/>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15</a:t>
              </a: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2" name="Freeform 12"/>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3" name="Freeform 13"/>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graphicFrame>
        <p:nvGraphicFramePr>
          <p:cNvPr id="14" name="Table 14"/>
          <p:cNvGraphicFramePr>
            <a:graphicFrameLocks noGrp="1"/>
          </p:cNvGraphicFramePr>
          <p:nvPr>
            <p:extLst>
              <p:ext uri="{D42A27DB-BD31-4B8C-83A1-F6EECF244321}">
                <p14:modId xmlns:p14="http://schemas.microsoft.com/office/powerpoint/2010/main" val="1080866738"/>
              </p:ext>
            </p:extLst>
          </p:nvPr>
        </p:nvGraphicFramePr>
        <p:xfrm>
          <a:off x="10197021" y="5258183"/>
          <a:ext cx="6316704" cy="3510576"/>
        </p:xfrm>
        <a:graphic>
          <a:graphicData uri="http://schemas.openxmlformats.org/drawingml/2006/table">
            <a:tbl>
              <a:tblPr/>
              <a:tblGrid>
                <a:gridCol w="4154695">
                  <a:extLst>
                    <a:ext uri="{9D8B030D-6E8A-4147-A177-3AD203B41FA5}">
                      <a16:colId xmlns:a16="http://schemas.microsoft.com/office/drawing/2014/main" val="20000"/>
                    </a:ext>
                  </a:extLst>
                </a:gridCol>
                <a:gridCol w="2162009">
                  <a:extLst>
                    <a:ext uri="{9D8B030D-6E8A-4147-A177-3AD203B41FA5}">
                      <a16:colId xmlns:a16="http://schemas.microsoft.com/office/drawing/2014/main" val="20001"/>
                    </a:ext>
                  </a:extLst>
                </a:gridCol>
              </a:tblGrid>
              <a:tr h="1170192">
                <a:tc>
                  <a:txBody>
                    <a:bodyPr/>
                    <a:lstStyle/>
                    <a:p>
                      <a:pPr algn="ctr">
                        <a:lnSpc>
                          <a:spcPts val="3016"/>
                        </a:lnSpc>
                        <a:defRPr/>
                      </a:pPr>
                      <a:r>
                        <a:rPr lang="en-US" sz="2154">
                          <a:solidFill>
                            <a:srgbClr val="000000"/>
                          </a:solidFill>
                          <a:latin typeface="Cooper BT Light"/>
                        </a:rPr>
                        <a:t>Accuracy</a:t>
                      </a:r>
                      <a:endParaRPr lang="en-US" sz="1100"/>
                    </a:p>
                  </a:txBody>
                  <a:tcPr marL="216035" marR="216035" marT="216035" marB="216035" anchor="ctr">
                    <a:lnL w="43207" cap="flat" cmpd="sng" algn="ctr">
                      <a:solidFill>
                        <a:srgbClr val="000000"/>
                      </a:solidFill>
                      <a:prstDash val="solid"/>
                      <a:round/>
                      <a:headEnd type="none" w="med" len="med"/>
                      <a:tailEnd type="none" w="med" len="med"/>
                    </a:lnL>
                    <a:lnR w="43207" cap="flat" cmpd="sng" algn="ctr">
                      <a:solidFill>
                        <a:srgbClr val="000000"/>
                      </a:solidFill>
                      <a:prstDash val="solid"/>
                      <a:round/>
                      <a:headEnd type="none" w="med" len="med"/>
                      <a:tailEnd type="none" w="med" len="med"/>
                    </a:lnR>
                    <a:lnT w="43207" cap="flat" cmpd="sng" algn="ctr">
                      <a:solidFill>
                        <a:srgbClr val="000000"/>
                      </a:solidFill>
                      <a:prstDash val="solid"/>
                      <a:round/>
                      <a:headEnd type="none" w="med" len="med"/>
                      <a:tailEnd type="none" w="med" len="med"/>
                    </a:lnT>
                    <a:lnB w="43207" cap="flat" cmpd="sng" algn="ctr">
                      <a:solidFill>
                        <a:srgbClr val="000000"/>
                      </a:solidFill>
                      <a:prstDash val="solid"/>
                      <a:round/>
                      <a:headEnd type="none" w="med" len="med"/>
                      <a:tailEnd type="none" w="med" len="med"/>
                    </a:lnB>
                  </a:tcPr>
                </a:tc>
                <a:tc>
                  <a:txBody>
                    <a:bodyPr/>
                    <a:lstStyle/>
                    <a:p>
                      <a:pPr algn="ctr">
                        <a:lnSpc>
                          <a:spcPts val="3016"/>
                        </a:lnSpc>
                        <a:defRPr/>
                      </a:pPr>
                      <a:r>
                        <a:rPr lang="en-US" sz="2154" dirty="0">
                          <a:solidFill>
                            <a:srgbClr val="000000"/>
                          </a:solidFill>
                          <a:latin typeface="Cooper BT Light"/>
                        </a:rPr>
                        <a:t>63.94%</a:t>
                      </a:r>
                      <a:endParaRPr lang="en-US" sz="1100" dirty="0"/>
                    </a:p>
                  </a:txBody>
                  <a:tcPr marL="216035" marR="216035" marT="216035" marB="216035" anchor="ctr">
                    <a:lnL w="43207" cap="flat" cmpd="sng" algn="ctr">
                      <a:solidFill>
                        <a:srgbClr val="000000"/>
                      </a:solidFill>
                      <a:prstDash val="solid"/>
                      <a:round/>
                      <a:headEnd type="none" w="med" len="med"/>
                      <a:tailEnd type="none" w="med" len="med"/>
                    </a:lnL>
                    <a:lnR w="43207" cap="flat" cmpd="sng" algn="ctr">
                      <a:solidFill>
                        <a:srgbClr val="000000"/>
                      </a:solidFill>
                      <a:prstDash val="solid"/>
                      <a:round/>
                      <a:headEnd type="none" w="med" len="med"/>
                      <a:tailEnd type="none" w="med" len="med"/>
                    </a:lnR>
                    <a:lnT w="43207" cap="flat" cmpd="sng" algn="ctr">
                      <a:solidFill>
                        <a:srgbClr val="000000"/>
                      </a:solidFill>
                      <a:prstDash val="solid"/>
                      <a:round/>
                      <a:headEnd type="none" w="med" len="med"/>
                      <a:tailEnd type="none" w="med" len="med"/>
                    </a:lnT>
                    <a:lnB w="43207"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170192">
                <a:tc>
                  <a:txBody>
                    <a:bodyPr/>
                    <a:lstStyle/>
                    <a:p>
                      <a:pPr algn="ctr">
                        <a:lnSpc>
                          <a:spcPts val="3016"/>
                        </a:lnSpc>
                        <a:defRPr/>
                      </a:pPr>
                      <a:r>
                        <a:rPr lang="en-US" sz="2154">
                          <a:solidFill>
                            <a:srgbClr val="000000"/>
                          </a:solidFill>
                          <a:latin typeface="Cooper BT Light"/>
                        </a:rPr>
                        <a:t>Sensitivity</a:t>
                      </a:r>
                      <a:endParaRPr lang="en-US" sz="1100"/>
                    </a:p>
                  </a:txBody>
                  <a:tcPr marL="216035" marR="216035" marT="216035" marB="216035" anchor="ctr">
                    <a:lnL w="43207" cap="flat" cmpd="sng" algn="ctr">
                      <a:solidFill>
                        <a:srgbClr val="000000"/>
                      </a:solidFill>
                      <a:prstDash val="solid"/>
                      <a:round/>
                      <a:headEnd type="none" w="med" len="med"/>
                      <a:tailEnd type="none" w="med" len="med"/>
                    </a:lnL>
                    <a:lnR w="43207" cap="flat" cmpd="sng" algn="ctr">
                      <a:solidFill>
                        <a:srgbClr val="000000"/>
                      </a:solidFill>
                      <a:prstDash val="solid"/>
                      <a:round/>
                      <a:headEnd type="none" w="med" len="med"/>
                      <a:tailEnd type="none" w="med" len="med"/>
                    </a:lnR>
                    <a:lnT w="43207" cap="flat" cmpd="sng" algn="ctr">
                      <a:solidFill>
                        <a:srgbClr val="000000"/>
                      </a:solidFill>
                      <a:prstDash val="solid"/>
                      <a:round/>
                      <a:headEnd type="none" w="med" len="med"/>
                      <a:tailEnd type="none" w="med" len="med"/>
                    </a:lnT>
                    <a:lnB w="43207" cap="flat" cmpd="sng" algn="ctr">
                      <a:solidFill>
                        <a:srgbClr val="000000"/>
                      </a:solidFill>
                      <a:prstDash val="solid"/>
                      <a:round/>
                      <a:headEnd type="none" w="med" len="med"/>
                      <a:tailEnd type="none" w="med" len="med"/>
                    </a:lnB>
                  </a:tcPr>
                </a:tc>
                <a:tc>
                  <a:txBody>
                    <a:bodyPr/>
                    <a:lstStyle/>
                    <a:p>
                      <a:pPr algn="ctr">
                        <a:lnSpc>
                          <a:spcPts val="3016"/>
                        </a:lnSpc>
                        <a:defRPr/>
                      </a:pPr>
                      <a:r>
                        <a:rPr lang="en-US" sz="2154" dirty="0">
                          <a:solidFill>
                            <a:srgbClr val="000000"/>
                          </a:solidFill>
                          <a:latin typeface="Cooper BT Light"/>
                        </a:rPr>
                        <a:t>83.79%</a:t>
                      </a:r>
                      <a:endParaRPr lang="en-US" sz="1100" dirty="0"/>
                    </a:p>
                  </a:txBody>
                  <a:tcPr marL="216035" marR="216035" marT="216035" marB="216035" anchor="ctr">
                    <a:lnL w="43207" cap="flat" cmpd="sng" algn="ctr">
                      <a:solidFill>
                        <a:srgbClr val="000000"/>
                      </a:solidFill>
                      <a:prstDash val="solid"/>
                      <a:round/>
                      <a:headEnd type="none" w="med" len="med"/>
                      <a:tailEnd type="none" w="med" len="med"/>
                    </a:lnL>
                    <a:lnR w="43207" cap="flat" cmpd="sng" algn="ctr">
                      <a:solidFill>
                        <a:srgbClr val="000000"/>
                      </a:solidFill>
                      <a:prstDash val="solid"/>
                      <a:round/>
                      <a:headEnd type="none" w="med" len="med"/>
                      <a:tailEnd type="none" w="med" len="med"/>
                    </a:lnR>
                    <a:lnT w="43207" cap="flat" cmpd="sng" algn="ctr">
                      <a:solidFill>
                        <a:srgbClr val="000000"/>
                      </a:solidFill>
                      <a:prstDash val="solid"/>
                      <a:round/>
                      <a:headEnd type="none" w="med" len="med"/>
                      <a:tailEnd type="none" w="med" len="med"/>
                    </a:lnT>
                    <a:lnB w="43207"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70192">
                <a:tc>
                  <a:txBody>
                    <a:bodyPr/>
                    <a:lstStyle/>
                    <a:p>
                      <a:pPr algn="ctr">
                        <a:lnSpc>
                          <a:spcPts val="3016"/>
                        </a:lnSpc>
                        <a:defRPr/>
                      </a:pPr>
                      <a:r>
                        <a:rPr lang="en-US" sz="2154">
                          <a:solidFill>
                            <a:srgbClr val="000000"/>
                          </a:solidFill>
                          <a:latin typeface="Cooper BT Light"/>
                        </a:rPr>
                        <a:t>Type II Error Rate</a:t>
                      </a:r>
                      <a:endParaRPr lang="en-US" sz="1100"/>
                    </a:p>
                  </a:txBody>
                  <a:tcPr marL="216035" marR="216035" marT="216035" marB="216035" anchor="ctr">
                    <a:lnL w="43207" cap="flat" cmpd="sng" algn="ctr">
                      <a:solidFill>
                        <a:srgbClr val="000000"/>
                      </a:solidFill>
                      <a:prstDash val="solid"/>
                      <a:round/>
                      <a:headEnd type="none" w="med" len="med"/>
                      <a:tailEnd type="none" w="med" len="med"/>
                    </a:lnL>
                    <a:lnR w="43207" cap="flat" cmpd="sng" algn="ctr">
                      <a:solidFill>
                        <a:srgbClr val="000000"/>
                      </a:solidFill>
                      <a:prstDash val="solid"/>
                      <a:round/>
                      <a:headEnd type="none" w="med" len="med"/>
                      <a:tailEnd type="none" w="med" len="med"/>
                    </a:lnR>
                    <a:lnT w="43207" cap="flat" cmpd="sng" algn="ctr">
                      <a:solidFill>
                        <a:srgbClr val="000000"/>
                      </a:solidFill>
                      <a:prstDash val="solid"/>
                      <a:round/>
                      <a:headEnd type="none" w="med" len="med"/>
                      <a:tailEnd type="none" w="med" len="med"/>
                    </a:lnT>
                    <a:lnB w="43207" cap="flat" cmpd="sng" algn="ctr">
                      <a:solidFill>
                        <a:srgbClr val="000000"/>
                      </a:solidFill>
                      <a:prstDash val="solid"/>
                      <a:round/>
                      <a:headEnd type="none" w="med" len="med"/>
                      <a:tailEnd type="none" w="med" len="med"/>
                    </a:lnB>
                  </a:tcPr>
                </a:tc>
                <a:tc>
                  <a:txBody>
                    <a:bodyPr/>
                    <a:lstStyle/>
                    <a:p>
                      <a:pPr algn="ctr">
                        <a:lnSpc>
                          <a:spcPts val="3016"/>
                        </a:lnSpc>
                        <a:defRPr/>
                      </a:pPr>
                      <a:r>
                        <a:rPr lang="en-US" sz="2154" dirty="0">
                          <a:solidFill>
                            <a:srgbClr val="000000"/>
                          </a:solidFill>
                          <a:latin typeface="Cooper BT Light"/>
                        </a:rPr>
                        <a:t>16.21%</a:t>
                      </a:r>
                      <a:endParaRPr lang="en-US" sz="1100" dirty="0"/>
                    </a:p>
                  </a:txBody>
                  <a:tcPr marL="216035" marR="216035" marT="216035" marB="216035" anchor="ctr">
                    <a:lnL w="43207" cap="flat" cmpd="sng" algn="ctr">
                      <a:solidFill>
                        <a:srgbClr val="000000"/>
                      </a:solidFill>
                      <a:prstDash val="solid"/>
                      <a:round/>
                      <a:headEnd type="none" w="med" len="med"/>
                      <a:tailEnd type="none" w="med" len="med"/>
                    </a:lnL>
                    <a:lnR w="43207" cap="flat" cmpd="sng" algn="ctr">
                      <a:solidFill>
                        <a:srgbClr val="000000"/>
                      </a:solidFill>
                      <a:prstDash val="solid"/>
                      <a:round/>
                      <a:headEnd type="none" w="med" len="med"/>
                      <a:tailEnd type="none" w="med" len="med"/>
                    </a:lnR>
                    <a:lnT w="43207" cap="flat" cmpd="sng" algn="ctr">
                      <a:solidFill>
                        <a:srgbClr val="000000"/>
                      </a:solidFill>
                      <a:prstDash val="solid"/>
                      <a:round/>
                      <a:headEnd type="none" w="med" len="med"/>
                      <a:tailEnd type="none" w="med" len="med"/>
                    </a:lnT>
                    <a:lnB w="43207"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15" name="Freeform 15"/>
          <p:cNvSpPr/>
          <p:nvPr/>
        </p:nvSpPr>
        <p:spPr>
          <a:xfrm>
            <a:off x="1774276" y="4978263"/>
            <a:ext cx="7926471" cy="4071703"/>
          </a:xfrm>
          <a:custGeom>
            <a:avLst/>
            <a:gdLst/>
            <a:ahLst/>
            <a:cxnLst/>
            <a:rect l="l" t="t" r="r" b="b"/>
            <a:pathLst>
              <a:path w="7926471" h="4071703">
                <a:moveTo>
                  <a:pt x="0" y="0"/>
                </a:moveTo>
                <a:lnTo>
                  <a:pt x="7926471" y="0"/>
                </a:lnTo>
                <a:lnTo>
                  <a:pt x="7926471" y="4071703"/>
                </a:lnTo>
                <a:lnTo>
                  <a:pt x="0" y="4071703"/>
                </a:lnTo>
                <a:lnTo>
                  <a:pt x="0" y="0"/>
                </a:lnTo>
                <a:close/>
              </a:path>
            </a:pathLst>
          </a:custGeom>
          <a:blipFill>
            <a:blip r:embed="rId9"/>
            <a:stretch>
              <a:fillRect/>
            </a:stretch>
          </a:blipFill>
        </p:spPr>
        <p:txBody>
          <a:bodyPr/>
          <a:lstStyle/>
          <a:p>
            <a:endParaRPr lang="en-US"/>
          </a:p>
        </p:txBody>
      </p:sp>
      <p:sp>
        <p:nvSpPr>
          <p:cNvPr id="16" name="TextBox 16"/>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7" name="TextBox 17"/>
          <p:cNvSpPr txBox="1"/>
          <p:nvPr/>
        </p:nvSpPr>
        <p:spPr>
          <a:xfrm>
            <a:off x="1774276" y="4161257"/>
            <a:ext cx="7926471" cy="649251"/>
          </a:xfrm>
          <a:prstGeom prst="rect">
            <a:avLst/>
          </a:prstGeom>
        </p:spPr>
        <p:txBody>
          <a:bodyPr lIns="0" tIns="0" rIns="0" bIns="0" rtlCol="0" anchor="t">
            <a:spAutoFit/>
          </a:bodyPr>
          <a:lstStyle/>
          <a:p>
            <a:pPr algn="ctr">
              <a:lnSpc>
                <a:spcPts val="5398"/>
              </a:lnSpc>
            </a:pPr>
            <a:r>
              <a:rPr lang="en-US" sz="3855">
                <a:solidFill>
                  <a:srgbClr val="331C2C"/>
                </a:solidFill>
                <a:latin typeface="Canva Sans"/>
              </a:rPr>
              <a:t>Analysis of Dataset</a:t>
            </a:r>
          </a:p>
        </p:txBody>
      </p:sp>
      <p:sp>
        <p:nvSpPr>
          <p:cNvPr id="18" name="TextBox 18"/>
          <p:cNvSpPr txBox="1"/>
          <p:nvPr/>
        </p:nvSpPr>
        <p:spPr>
          <a:xfrm>
            <a:off x="9761470" y="4138520"/>
            <a:ext cx="7100379" cy="647037"/>
          </a:xfrm>
          <a:prstGeom prst="rect">
            <a:avLst/>
          </a:prstGeom>
        </p:spPr>
        <p:txBody>
          <a:bodyPr wrap="square" lIns="0" tIns="0" rIns="0" bIns="0" rtlCol="0" anchor="t">
            <a:spAutoFit/>
          </a:bodyPr>
          <a:lstStyle/>
          <a:p>
            <a:pPr algn="ctr">
              <a:lnSpc>
                <a:spcPts val="5398"/>
              </a:lnSpc>
            </a:pPr>
            <a:r>
              <a:rPr lang="en-US" sz="3855" dirty="0">
                <a:solidFill>
                  <a:srgbClr val="331C2C"/>
                </a:solidFill>
                <a:latin typeface="Canva Sans"/>
              </a:rPr>
              <a:t>Calculations For Testing Data</a:t>
            </a:r>
          </a:p>
        </p:txBody>
      </p:sp>
      <p:sp>
        <p:nvSpPr>
          <p:cNvPr id="19" name="TextBox 19"/>
          <p:cNvSpPr txBox="1"/>
          <p:nvPr/>
        </p:nvSpPr>
        <p:spPr>
          <a:xfrm>
            <a:off x="1095892" y="1950739"/>
            <a:ext cx="16047490" cy="2110514"/>
          </a:xfrm>
          <a:prstGeom prst="rect">
            <a:avLst/>
          </a:prstGeom>
        </p:spPr>
        <p:txBody>
          <a:bodyPr lIns="0" tIns="0" rIns="0" bIns="0" rtlCol="0" anchor="t">
            <a:spAutoFit/>
          </a:bodyPr>
          <a:lstStyle/>
          <a:p>
            <a:pPr>
              <a:lnSpc>
                <a:spcPts val="4200"/>
              </a:lnSpc>
              <a:spcBef>
                <a:spcPct val="0"/>
              </a:spcBef>
            </a:pPr>
            <a:r>
              <a:rPr lang="en-US" sz="3000" dirty="0">
                <a:solidFill>
                  <a:srgbClr val="331C2C"/>
                </a:solidFill>
                <a:latin typeface="Cooper BT Light"/>
              </a:rPr>
              <a:t>The CHAID model helps us understand the key factors affecting the white wine quality dataset, with the accuracy indicating our model's overall correctness, sensitivity reflecting its ability to identify high-quality wines, and Type II error rate showing the proportion of quality wines not detected.</a:t>
            </a:r>
          </a:p>
        </p:txBody>
      </p:sp>
      <p:sp>
        <p:nvSpPr>
          <p:cNvPr id="20" name="TextBox 20"/>
          <p:cNvSpPr txBox="1"/>
          <p:nvPr/>
        </p:nvSpPr>
        <p:spPr>
          <a:xfrm>
            <a:off x="2553980" y="922549"/>
            <a:ext cx="13180039" cy="871220"/>
          </a:xfrm>
          <a:prstGeom prst="rect">
            <a:avLst/>
          </a:prstGeom>
        </p:spPr>
        <p:txBody>
          <a:bodyPr lIns="0" tIns="0" rIns="0" bIns="0" rtlCol="0" anchor="t">
            <a:spAutoFit/>
          </a:bodyPr>
          <a:lstStyle/>
          <a:p>
            <a:pPr algn="ctr">
              <a:lnSpc>
                <a:spcPts val="7000"/>
              </a:lnSpc>
            </a:pPr>
            <a:r>
              <a:rPr lang="en-US" sz="5000" dirty="0">
                <a:solidFill>
                  <a:srgbClr val="331C2C"/>
                </a:solidFill>
                <a:latin typeface="Cooper BT Bold"/>
              </a:rPr>
              <a:t>CHAID MODEL</a:t>
            </a:r>
          </a:p>
        </p:txBody>
      </p:sp>
      <p:pic>
        <p:nvPicPr>
          <p:cNvPr id="27" name="Audio 26">
            <a:extLst>
              <a:ext uri="{FF2B5EF4-FFF2-40B4-BE49-F238E27FC236}">
                <a16:creationId xmlns:a16="http://schemas.microsoft.com/office/drawing/2014/main" id="{E4130751-47B5-3509-A3FE-B5CA85E7D711}"/>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2046"/>
    </mc:Choice>
    <mc:Fallback>
      <p:transition spd="slow" advTm="62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grpSp>
        <p:nvGrpSpPr>
          <p:cNvPr id="2" name="Group 2"/>
          <p:cNvGrpSpPr/>
          <p:nvPr/>
        </p:nvGrpSpPr>
        <p:grpSpPr>
          <a:xfrm>
            <a:off x="627362" y="0"/>
            <a:ext cx="937061" cy="10287000"/>
            <a:chOff x="0" y="0"/>
            <a:chExt cx="246798" cy="2709333"/>
          </a:xfrm>
        </p:grpSpPr>
        <p:sp>
          <p:nvSpPr>
            <p:cNvPr id="3" name="Freeform 3"/>
            <p:cNvSpPr/>
            <p:nvPr/>
          </p:nvSpPr>
          <p:spPr>
            <a:xfrm>
              <a:off x="0" y="0"/>
              <a:ext cx="246798" cy="2709333"/>
            </a:xfrm>
            <a:custGeom>
              <a:avLst/>
              <a:gdLst/>
              <a:ahLst/>
              <a:cxnLst/>
              <a:rect l="l" t="t" r="r" b="b"/>
              <a:pathLst>
                <a:path w="246798" h="2709333">
                  <a:moveTo>
                    <a:pt x="0" y="0"/>
                  </a:moveTo>
                  <a:lnTo>
                    <a:pt x="246798" y="0"/>
                  </a:lnTo>
                  <a:lnTo>
                    <a:pt x="246798" y="2709333"/>
                  </a:lnTo>
                  <a:lnTo>
                    <a:pt x="0" y="2709333"/>
                  </a:lnTo>
                  <a:close/>
                </a:path>
              </a:pathLst>
            </a:custGeom>
            <a:solidFill>
              <a:srgbClr val="EDE0D1"/>
            </a:solidFill>
          </p:spPr>
          <p:txBody>
            <a:bodyPr/>
            <a:lstStyle/>
            <a:p>
              <a:endParaRPr lang="en-US"/>
            </a:p>
          </p:txBody>
        </p:sp>
        <p:sp>
          <p:nvSpPr>
            <p:cNvPr id="4" name="TextBox 4"/>
            <p:cNvSpPr txBox="1"/>
            <p:nvPr/>
          </p:nvSpPr>
          <p:spPr>
            <a:xfrm>
              <a:off x="0" y="-38100"/>
              <a:ext cx="246798" cy="2747433"/>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2553980" y="922549"/>
            <a:ext cx="13180039" cy="871220"/>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CHAID MODEL</a:t>
            </a:r>
          </a:p>
        </p:txBody>
      </p:sp>
      <p:sp>
        <p:nvSpPr>
          <p:cNvPr id="6" name="Freeform 6"/>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7" name="Group 7"/>
          <p:cNvGrpSpPr/>
          <p:nvPr/>
        </p:nvGrpSpPr>
        <p:grpSpPr>
          <a:xfrm>
            <a:off x="16479430" y="8470436"/>
            <a:ext cx="1193520" cy="1159060"/>
            <a:chOff x="0" y="0"/>
            <a:chExt cx="1591360" cy="1545414"/>
          </a:xfrm>
        </p:grpSpPr>
        <p:grpSp>
          <p:nvGrpSpPr>
            <p:cNvPr id="8" name="Group 8"/>
            <p:cNvGrpSpPr/>
            <p:nvPr/>
          </p:nvGrpSpPr>
          <p:grpSpPr>
            <a:xfrm>
              <a:off x="22973" y="0"/>
              <a:ext cx="1545414" cy="1545414"/>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16</a:t>
              </a:r>
            </a:p>
          </p:txBody>
        </p:sp>
      </p:grpSp>
      <p:sp>
        <p:nvSpPr>
          <p:cNvPr id="12" name="Freeform 12"/>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3" name="Freeform 13"/>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4" name="Freeform 14"/>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5" name="Freeform 15"/>
          <p:cNvSpPr/>
          <p:nvPr/>
        </p:nvSpPr>
        <p:spPr>
          <a:xfrm>
            <a:off x="855471" y="4553374"/>
            <a:ext cx="16577058" cy="2656580"/>
          </a:xfrm>
          <a:custGeom>
            <a:avLst/>
            <a:gdLst/>
            <a:ahLst/>
            <a:cxnLst/>
            <a:rect l="l" t="t" r="r" b="b"/>
            <a:pathLst>
              <a:path w="16577058" h="2656580">
                <a:moveTo>
                  <a:pt x="0" y="0"/>
                </a:moveTo>
                <a:lnTo>
                  <a:pt x="16577058" y="0"/>
                </a:lnTo>
                <a:lnTo>
                  <a:pt x="16577058" y="2656579"/>
                </a:lnTo>
                <a:lnTo>
                  <a:pt x="0" y="2656579"/>
                </a:lnTo>
                <a:lnTo>
                  <a:pt x="0" y="0"/>
                </a:lnTo>
                <a:close/>
              </a:path>
            </a:pathLst>
          </a:custGeom>
          <a:blipFill>
            <a:blip r:embed="rId9"/>
            <a:stretch>
              <a:fillRect/>
            </a:stretch>
          </a:blipFill>
        </p:spPr>
        <p:txBody>
          <a:bodyPr/>
          <a:lstStyle/>
          <a:p>
            <a:endParaRPr lang="en-US"/>
          </a:p>
        </p:txBody>
      </p:sp>
      <p:sp>
        <p:nvSpPr>
          <p:cNvPr id="16" name="Freeform 16"/>
          <p:cNvSpPr/>
          <p:nvPr/>
        </p:nvSpPr>
        <p:spPr>
          <a:xfrm>
            <a:off x="7367026" y="7360934"/>
            <a:ext cx="3553947" cy="1897366"/>
          </a:xfrm>
          <a:custGeom>
            <a:avLst/>
            <a:gdLst/>
            <a:ahLst/>
            <a:cxnLst/>
            <a:rect l="l" t="t" r="r" b="b"/>
            <a:pathLst>
              <a:path w="3553947" h="1897366">
                <a:moveTo>
                  <a:pt x="0" y="0"/>
                </a:moveTo>
                <a:lnTo>
                  <a:pt x="3553948" y="0"/>
                </a:lnTo>
                <a:lnTo>
                  <a:pt x="3553948" y="1897366"/>
                </a:lnTo>
                <a:lnTo>
                  <a:pt x="0" y="1897366"/>
                </a:lnTo>
                <a:lnTo>
                  <a:pt x="0" y="0"/>
                </a:lnTo>
                <a:close/>
              </a:path>
            </a:pathLst>
          </a:custGeom>
          <a:blipFill>
            <a:blip r:embed="rId10"/>
            <a:stretch>
              <a:fillRect r="-183924"/>
            </a:stretch>
          </a:blipFill>
        </p:spPr>
        <p:txBody>
          <a:bodyPr/>
          <a:lstStyle/>
          <a:p>
            <a:endParaRPr lang="en-US"/>
          </a:p>
        </p:txBody>
      </p:sp>
      <p:sp>
        <p:nvSpPr>
          <p:cNvPr id="17" name="TextBox 17"/>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8" name="TextBox 18"/>
          <p:cNvSpPr txBox="1"/>
          <p:nvPr/>
        </p:nvSpPr>
        <p:spPr>
          <a:xfrm>
            <a:off x="1095893" y="2078196"/>
            <a:ext cx="16047490" cy="2124075"/>
          </a:xfrm>
          <a:prstGeom prst="rect">
            <a:avLst/>
          </a:prstGeom>
        </p:spPr>
        <p:txBody>
          <a:bodyPr lIns="0" tIns="0" rIns="0" bIns="0" rtlCol="0" anchor="t">
            <a:spAutoFit/>
          </a:bodyPr>
          <a:lstStyle/>
          <a:p>
            <a:pPr>
              <a:lnSpc>
                <a:spcPts val="4200"/>
              </a:lnSpc>
              <a:spcBef>
                <a:spcPct val="0"/>
              </a:spcBef>
            </a:pPr>
            <a:r>
              <a:rPr lang="en-US" sz="3000" dirty="0">
                <a:solidFill>
                  <a:srgbClr val="331C2C"/>
                </a:solidFill>
                <a:latin typeface="Cooper BT Light"/>
              </a:rPr>
              <a:t>The model’s decision three is visualizing based on our chosen variables, and how it moves from one variable to the next variable is determined by the chi-square test. The chosen node has been moving through the variable's quality, alcohol, sulphates, and to volatile acidity. It has a 97.7% probability to indicate a classification or outcome based on these variables.</a:t>
            </a:r>
          </a:p>
        </p:txBody>
      </p:sp>
      <p:pic>
        <p:nvPicPr>
          <p:cNvPr id="24" name="Audio 23">
            <a:extLst>
              <a:ext uri="{FF2B5EF4-FFF2-40B4-BE49-F238E27FC236}">
                <a16:creationId xmlns:a16="http://schemas.microsoft.com/office/drawing/2014/main" id="{10C3EA45-D842-2E1B-A4C9-527816D8DAA0}"/>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592"/>
    </mc:Choice>
    <mc:Fallback>
      <p:transition spd="slow" advTm="405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grpSp>
        <p:nvGrpSpPr>
          <p:cNvPr id="2" name="Group 2"/>
          <p:cNvGrpSpPr/>
          <p:nvPr/>
        </p:nvGrpSpPr>
        <p:grpSpPr>
          <a:xfrm>
            <a:off x="627362" y="0"/>
            <a:ext cx="937061" cy="10287000"/>
            <a:chOff x="0" y="0"/>
            <a:chExt cx="246798" cy="2709333"/>
          </a:xfrm>
        </p:grpSpPr>
        <p:sp>
          <p:nvSpPr>
            <p:cNvPr id="3" name="Freeform 3"/>
            <p:cNvSpPr/>
            <p:nvPr/>
          </p:nvSpPr>
          <p:spPr>
            <a:xfrm>
              <a:off x="0" y="0"/>
              <a:ext cx="246798" cy="2709333"/>
            </a:xfrm>
            <a:custGeom>
              <a:avLst/>
              <a:gdLst/>
              <a:ahLst/>
              <a:cxnLst/>
              <a:rect l="l" t="t" r="r" b="b"/>
              <a:pathLst>
                <a:path w="246798" h="2709333">
                  <a:moveTo>
                    <a:pt x="0" y="0"/>
                  </a:moveTo>
                  <a:lnTo>
                    <a:pt x="246798" y="0"/>
                  </a:lnTo>
                  <a:lnTo>
                    <a:pt x="246798" y="2709333"/>
                  </a:lnTo>
                  <a:lnTo>
                    <a:pt x="0" y="2709333"/>
                  </a:lnTo>
                  <a:close/>
                </a:path>
              </a:pathLst>
            </a:custGeom>
            <a:solidFill>
              <a:srgbClr val="EDE0D1"/>
            </a:solidFill>
          </p:spPr>
          <p:txBody>
            <a:bodyPr/>
            <a:lstStyle/>
            <a:p>
              <a:endParaRPr lang="en-US"/>
            </a:p>
          </p:txBody>
        </p:sp>
        <p:sp>
          <p:nvSpPr>
            <p:cNvPr id="4" name="TextBox 4"/>
            <p:cNvSpPr txBox="1"/>
            <p:nvPr/>
          </p:nvSpPr>
          <p:spPr>
            <a:xfrm>
              <a:off x="0" y="-38100"/>
              <a:ext cx="246798" cy="274743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6" name="Group 6"/>
          <p:cNvGrpSpPr/>
          <p:nvPr/>
        </p:nvGrpSpPr>
        <p:grpSpPr>
          <a:xfrm>
            <a:off x="16479430" y="8470436"/>
            <a:ext cx="1193520" cy="1159060"/>
            <a:chOff x="0" y="0"/>
            <a:chExt cx="1591360" cy="1545414"/>
          </a:xfrm>
        </p:grpSpPr>
        <p:grpSp>
          <p:nvGrpSpPr>
            <p:cNvPr id="7" name="Group 7"/>
            <p:cNvGrpSpPr/>
            <p:nvPr/>
          </p:nvGrpSpPr>
          <p:grpSpPr>
            <a:xfrm>
              <a:off x="22973" y="0"/>
              <a:ext cx="1545414" cy="1545414"/>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9" name="TextBox 9"/>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17</a:t>
              </a:r>
            </a:p>
          </p:txBody>
        </p:sp>
      </p:grpSp>
      <p:sp>
        <p:nvSpPr>
          <p:cNvPr id="11" name="Freeform 11"/>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2" name="Freeform 12"/>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3" name="Freeform 13"/>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4" name="Freeform 14"/>
          <p:cNvSpPr/>
          <p:nvPr/>
        </p:nvSpPr>
        <p:spPr>
          <a:xfrm>
            <a:off x="4792178" y="4572194"/>
            <a:ext cx="9156127" cy="4487108"/>
          </a:xfrm>
          <a:custGeom>
            <a:avLst/>
            <a:gdLst/>
            <a:ahLst/>
            <a:cxnLst/>
            <a:rect l="l" t="t" r="r" b="b"/>
            <a:pathLst>
              <a:path w="9156127" h="4487108">
                <a:moveTo>
                  <a:pt x="0" y="0"/>
                </a:moveTo>
                <a:lnTo>
                  <a:pt x="9156127" y="0"/>
                </a:lnTo>
                <a:lnTo>
                  <a:pt x="9156127" y="4487109"/>
                </a:lnTo>
                <a:lnTo>
                  <a:pt x="0" y="4487109"/>
                </a:lnTo>
                <a:lnTo>
                  <a:pt x="0" y="0"/>
                </a:lnTo>
                <a:close/>
              </a:path>
            </a:pathLst>
          </a:custGeom>
          <a:blipFill>
            <a:blip r:embed="rId8"/>
            <a:stretch>
              <a:fillRect/>
            </a:stretch>
          </a:blipFill>
        </p:spPr>
        <p:txBody>
          <a:bodyPr/>
          <a:lstStyle/>
          <a:p>
            <a:endParaRPr lang="en-US"/>
          </a:p>
        </p:txBody>
      </p:sp>
      <p:sp>
        <p:nvSpPr>
          <p:cNvPr id="15" name="TextBox 15"/>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6" name="TextBox 16"/>
          <p:cNvSpPr txBox="1"/>
          <p:nvPr/>
        </p:nvSpPr>
        <p:spPr>
          <a:xfrm>
            <a:off x="1095893" y="2086169"/>
            <a:ext cx="16047490" cy="2124075"/>
          </a:xfrm>
          <a:prstGeom prst="rect">
            <a:avLst/>
          </a:prstGeom>
        </p:spPr>
        <p:txBody>
          <a:bodyPr lIns="0" tIns="0" rIns="0" bIns="0" rtlCol="0" anchor="t">
            <a:spAutoFit/>
          </a:bodyPr>
          <a:lstStyle/>
          <a:p>
            <a:pPr>
              <a:lnSpc>
                <a:spcPts val="4200"/>
              </a:lnSpc>
              <a:spcBef>
                <a:spcPct val="0"/>
              </a:spcBef>
            </a:pPr>
            <a:r>
              <a:rPr lang="en-US" sz="3000" dirty="0">
                <a:solidFill>
                  <a:srgbClr val="331C2C"/>
                </a:solidFill>
                <a:latin typeface="Cooper BT Light"/>
              </a:rPr>
              <a:t>When using the ROC curve, our model showed strong predictive ability in the training dataset, with similar consistency in testing. This highlights an effective generalization from training to testing, which is vital for establishing precise classification thresholds for picking out quality in our white wine dataset based on our predictor variables.</a:t>
            </a:r>
          </a:p>
        </p:txBody>
      </p:sp>
      <p:sp>
        <p:nvSpPr>
          <p:cNvPr id="17" name="TextBox 17"/>
          <p:cNvSpPr txBox="1"/>
          <p:nvPr/>
        </p:nvSpPr>
        <p:spPr>
          <a:xfrm>
            <a:off x="2553980" y="922549"/>
            <a:ext cx="13180039" cy="868362"/>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ROC CURVE OF CHAID</a:t>
            </a:r>
          </a:p>
        </p:txBody>
      </p:sp>
      <p:pic>
        <p:nvPicPr>
          <p:cNvPr id="24" name="Audio 23">
            <a:extLst>
              <a:ext uri="{FF2B5EF4-FFF2-40B4-BE49-F238E27FC236}">
                <a16:creationId xmlns:a16="http://schemas.microsoft.com/office/drawing/2014/main" id="{1176F119-D76C-0585-EB83-4C9BE25B922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126"/>
    </mc:Choice>
    <mc:Fallback>
      <p:transition spd="slow" advTm="28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1236347" y="923925"/>
            <a:ext cx="15815306" cy="873125"/>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IMPLEMENTATION</a:t>
            </a:r>
          </a:p>
        </p:txBody>
      </p:sp>
      <p:sp>
        <p:nvSpPr>
          <p:cNvPr id="3" name="TextBox 3"/>
          <p:cNvSpPr txBox="1"/>
          <p:nvPr/>
        </p:nvSpPr>
        <p:spPr>
          <a:xfrm>
            <a:off x="1216059" y="2138392"/>
            <a:ext cx="7394770" cy="3377692"/>
          </a:xfrm>
          <a:prstGeom prst="rect">
            <a:avLst/>
          </a:prstGeom>
        </p:spPr>
        <p:txBody>
          <a:bodyPr lIns="0" tIns="0" rIns="0" bIns="0" rtlCol="0" anchor="t">
            <a:spAutoFit/>
          </a:bodyPr>
          <a:lstStyle/>
          <a:p>
            <a:pPr>
              <a:lnSpc>
                <a:spcPts val="3878"/>
              </a:lnSpc>
            </a:pPr>
            <a:r>
              <a:rPr lang="en-US" sz="2770">
                <a:solidFill>
                  <a:srgbClr val="331C2C"/>
                </a:solidFill>
                <a:latin typeface="Cooper BT Bold"/>
              </a:rPr>
              <a:t>Manual Calculation</a:t>
            </a:r>
          </a:p>
          <a:p>
            <a:pPr>
              <a:lnSpc>
                <a:spcPts val="3878"/>
              </a:lnSpc>
            </a:pPr>
            <a:r>
              <a:rPr lang="en-US" sz="2770">
                <a:solidFill>
                  <a:srgbClr val="331C2C"/>
                </a:solidFill>
                <a:latin typeface="Cooper BT Light"/>
              </a:rPr>
              <a:t>Staff members are provided with a printed chart or a calculator that contains the regression equation. They manually input the values for fixed acidity, volatile acidity, free sulfur dioxide, sulphates, and alcohol content for each wine.</a:t>
            </a:r>
          </a:p>
        </p:txBody>
      </p:sp>
      <p:sp>
        <p:nvSpPr>
          <p:cNvPr id="4" name="Freeform 4"/>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5" name="Group 5"/>
          <p:cNvGrpSpPr/>
          <p:nvPr/>
        </p:nvGrpSpPr>
        <p:grpSpPr>
          <a:xfrm>
            <a:off x="16479430" y="8470436"/>
            <a:ext cx="1193520" cy="1159060"/>
            <a:chOff x="0" y="0"/>
            <a:chExt cx="1591360" cy="1545414"/>
          </a:xfrm>
        </p:grpSpPr>
        <p:grpSp>
          <p:nvGrpSpPr>
            <p:cNvPr id="6" name="Group 6"/>
            <p:cNvGrpSpPr/>
            <p:nvPr/>
          </p:nvGrpSpPr>
          <p:grpSpPr>
            <a:xfrm>
              <a:off x="22973" y="0"/>
              <a:ext cx="1545414" cy="154541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8" name="TextBox 8"/>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18</a:t>
              </a:r>
            </a:p>
          </p:txBody>
        </p:sp>
      </p:grpSp>
      <p:sp>
        <p:nvSpPr>
          <p:cNvPr id="10" name="Freeform 10"/>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1" name="Freeform 11"/>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3" name="TextBox 13"/>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4" name="TextBox 14"/>
          <p:cNvSpPr txBox="1"/>
          <p:nvPr/>
        </p:nvSpPr>
        <p:spPr>
          <a:xfrm>
            <a:off x="9189440" y="2138392"/>
            <a:ext cx="7394770" cy="3377692"/>
          </a:xfrm>
          <a:prstGeom prst="rect">
            <a:avLst/>
          </a:prstGeom>
        </p:spPr>
        <p:txBody>
          <a:bodyPr lIns="0" tIns="0" rIns="0" bIns="0" rtlCol="0" anchor="t">
            <a:spAutoFit/>
          </a:bodyPr>
          <a:lstStyle/>
          <a:p>
            <a:pPr>
              <a:lnSpc>
                <a:spcPts val="3878"/>
              </a:lnSpc>
            </a:pPr>
            <a:r>
              <a:rPr lang="en-US" sz="2770">
                <a:solidFill>
                  <a:srgbClr val="331C2C"/>
                </a:solidFill>
                <a:latin typeface="Cooper BT Bold"/>
              </a:rPr>
              <a:t>Quality Score Estimation</a:t>
            </a:r>
          </a:p>
          <a:p>
            <a:pPr>
              <a:lnSpc>
                <a:spcPts val="3878"/>
              </a:lnSpc>
            </a:pPr>
            <a:r>
              <a:rPr lang="en-US" sz="2770">
                <a:solidFill>
                  <a:srgbClr val="331C2C"/>
                </a:solidFill>
                <a:latin typeface="Cooper BT Light"/>
              </a:rPr>
              <a:t>Using the equation, they perform the necessary calculations to estimate the 'quality' score of the wines. This could be done with a simple calculator or by following a step-by-step guide that breaks down the equation into an easy-to-calculate format.</a:t>
            </a:r>
          </a:p>
        </p:txBody>
      </p:sp>
      <p:sp>
        <p:nvSpPr>
          <p:cNvPr id="15" name="TextBox 15"/>
          <p:cNvSpPr txBox="1"/>
          <p:nvPr/>
        </p:nvSpPr>
        <p:spPr>
          <a:xfrm>
            <a:off x="1216059" y="5858984"/>
            <a:ext cx="7394770" cy="2891917"/>
          </a:xfrm>
          <a:prstGeom prst="rect">
            <a:avLst/>
          </a:prstGeom>
        </p:spPr>
        <p:txBody>
          <a:bodyPr lIns="0" tIns="0" rIns="0" bIns="0" rtlCol="0" anchor="t">
            <a:spAutoFit/>
          </a:bodyPr>
          <a:lstStyle/>
          <a:p>
            <a:pPr>
              <a:lnSpc>
                <a:spcPts val="3878"/>
              </a:lnSpc>
            </a:pPr>
            <a:r>
              <a:rPr lang="en-US" sz="2770">
                <a:solidFill>
                  <a:srgbClr val="331C2C"/>
                </a:solidFill>
                <a:latin typeface="Cooper BT Bold"/>
              </a:rPr>
              <a:t>Inventory Curation</a:t>
            </a:r>
          </a:p>
          <a:p>
            <a:pPr>
              <a:lnSpc>
                <a:spcPts val="3878"/>
              </a:lnSpc>
            </a:pPr>
            <a:r>
              <a:rPr lang="en-US" sz="2770">
                <a:solidFill>
                  <a:srgbClr val="331C2C"/>
                </a:solidFill>
                <a:latin typeface="Cooper BT Light"/>
              </a:rPr>
              <a:t>Based on the calculated 'quality' scores, the staff make decisions on which wines to stock. Wines with higher quality scores, as determined by the regression equation, are selected for the inventory.</a:t>
            </a:r>
          </a:p>
        </p:txBody>
      </p:sp>
      <p:sp>
        <p:nvSpPr>
          <p:cNvPr id="16" name="TextBox 16"/>
          <p:cNvSpPr txBox="1"/>
          <p:nvPr/>
        </p:nvSpPr>
        <p:spPr>
          <a:xfrm>
            <a:off x="9144000" y="5858984"/>
            <a:ext cx="7705149" cy="3377692"/>
          </a:xfrm>
          <a:prstGeom prst="rect">
            <a:avLst/>
          </a:prstGeom>
        </p:spPr>
        <p:txBody>
          <a:bodyPr lIns="0" tIns="0" rIns="0" bIns="0" rtlCol="0" anchor="t">
            <a:spAutoFit/>
          </a:bodyPr>
          <a:lstStyle/>
          <a:p>
            <a:pPr>
              <a:lnSpc>
                <a:spcPts val="3878"/>
              </a:lnSpc>
            </a:pPr>
            <a:r>
              <a:rPr lang="en-US" sz="2770">
                <a:solidFill>
                  <a:srgbClr val="331C2C"/>
                </a:solidFill>
                <a:latin typeface="Cooper BT Bold"/>
              </a:rPr>
              <a:t>Staff and Customer Interaction</a:t>
            </a:r>
          </a:p>
          <a:p>
            <a:pPr>
              <a:lnSpc>
                <a:spcPts val="3878"/>
              </a:lnSpc>
            </a:pPr>
            <a:r>
              <a:rPr lang="en-US" sz="2770">
                <a:solidFill>
                  <a:srgbClr val="331C2C"/>
                </a:solidFill>
                <a:latin typeface="Cooper BT Light"/>
              </a:rPr>
              <a:t>When customers seek recommendations, staff use the quality scores derived from the manual calculations to advise on the best wines. They can explain that the recommendations are based on scientific findings related to the wine's chemical composition.</a:t>
            </a:r>
          </a:p>
        </p:txBody>
      </p:sp>
      <p:pic>
        <p:nvPicPr>
          <p:cNvPr id="62" name="Audio 61">
            <a:extLst>
              <a:ext uri="{FF2B5EF4-FFF2-40B4-BE49-F238E27FC236}">
                <a16:creationId xmlns:a16="http://schemas.microsoft.com/office/drawing/2014/main" id="{E2112EBA-0838-8230-04EB-F32FBB9DC24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6457"/>
    </mc:Choice>
    <mc:Fallback>
      <p:transition spd="slow" advTm="76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1236347" y="922367"/>
            <a:ext cx="15815306" cy="871220"/>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IMPLEMENTATION PART 2</a:t>
            </a:r>
          </a:p>
        </p:txBody>
      </p:sp>
      <p:sp>
        <p:nvSpPr>
          <p:cNvPr id="3" name="TextBox 3"/>
          <p:cNvSpPr txBox="1"/>
          <p:nvPr/>
        </p:nvSpPr>
        <p:spPr>
          <a:xfrm>
            <a:off x="1216059" y="2138392"/>
            <a:ext cx="7394770" cy="2891917"/>
          </a:xfrm>
          <a:prstGeom prst="rect">
            <a:avLst/>
          </a:prstGeom>
        </p:spPr>
        <p:txBody>
          <a:bodyPr lIns="0" tIns="0" rIns="0" bIns="0" rtlCol="0" anchor="t">
            <a:spAutoFit/>
          </a:bodyPr>
          <a:lstStyle/>
          <a:p>
            <a:pPr>
              <a:lnSpc>
                <a:spcPts val="3878"/>
              </a:lnSpc>
            </a:pPr>
            <a:r>
              <a:rPr lang="en-US" sz="2770">
                <a:solidFill>
                  <a:srgbClr val="331C2C"/>
                </a:solidFill>
                <a:latin typeface="Cooper BT Bold"/>
              </a:rPr>
              <a:t>Visual Aids</a:t>
            </a:r>
          </a:p>
          <a:p>
            <a:pPr>
              <a:lnSpc>
                <a:spcPts val="3878"/>
              </a:lnSpc>
            </a:pPr>
            <a:r>
              <a:rPr lang="en-US" sz="2770">
                <a:solidFill>
                  <a:srgbClr val="331C2C"/>
                </a:solidFill>
                <a:latin typeface="Cooper BT Light"/>
              </a:rPr>
              <a:t>Visual aids, such as graphs or charts that show the quality scores of different wines, can be displayed in the store. Customers can view these aids to understand the quality distribution of the wines available.</a:t>
            </a:r>
          </a:p>
        </p:txBody>
      </p:sp>
      <p:sp>
        <p:nvSpPr>
          <p:cNvPr id="4" name="Freeform 4"/>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5" name="Group 5"/>
          <p:cNvGrpSpPr/>
          <p:nvPr/>
        </p:nvGrpSpPr>
        <p:grpSpPr>
          <a:xfrm>
            <a:off x="16479430" y="8470436"/>
            <a:ext cx="1193520" cy="1159060"/>
            <a:chOff x="0" y="0"/>
            <a:chExt cx="1591360" cy="1545414"/>
          </a:xfrm>
        </p:grpSpPr>
        <p:grpSp>
          <p:nvGrpSpPr>
            <p:cNvPr id="6" name="Group 6"/>
            <p:cNvGrpSpPr/>
            <p:nvPr/>
          </p:nvGrpSpPr>
          <p:grpSpPr>
            <a:xfrm>
              <a:off x="22973" y="0"/>
              <a:ext cx="1545414" cy="154541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8" name="TextBox 8"/>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18</a:t>
              </a:r>
            </a:p>
          </p:txBody>
        </p:sp>
      </p:grpSp>
      <p:sp>
        <p:nvSpPr>
          <p:cNvPr id="10" name="Freeform 10"/>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1" name="Freeform 11"/>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3" name="TextBox 13"/>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4" name="TextBox 14"/>
          <p:cNvSpPr txBox="1"/>
          <p:nvPr/>
        </p:nvSpPr>
        <p:spPr>
          <a:xfrm>
            <a:off x="9144000" y="2138392"/>
            <a:ext cx="7394770" cy="3377692"/>
          </a:xfrm>
          <a:prstGeom prst="rect">
            <a:avLst/>
          </a:prstGeom>
        </p:spPr>
        <p:txBody>
          <a:bodyPr lIns="0" tIns="0" rIns="0" bIns="0" rtlCol="0" anchor="t">
            <a:spAutoFit/>
          </a:bodyPr>
          <a:lstStyle/>
          <a:p>
            <a:pPr>
              <a:lnSpc>
                <a:spcPts val="3878"/>
              </a:lnSpc>
            </a:pPr>
            <a:r>
              <a:rPr lang="en-US" sz="2770">
                <a:solidFill>
                  <a:srgbClr val="331C2C"/>
                </a:solidFill>
                <a:latin typeface="Cooper BT Bold"/>
              </a:rPr>
              <a:t>Record Keeping</a:t>
            </a:r>
          </a:p>
          <a:p>
            <a:pPr>
              <a:lnSpc>
                <a:spcPts val="3878"/>
              </a:lnSpc>
            </a:pPr>
            <a:r>
              <a:rPr lang="en-US" sz="2770">
                <a:solidFill>
                  <a:srgbClr val="331C2C"/>
                </a:solidFill>
                <a:latin typeface="Cooper BT Light"/>
              </a:rPr>
              <a:t>A ledger or record book can be maintained to track the quality scores of wines as they are calculated. This can serve as a reference for inventory decisions, customer recommendations, and tracking customer preferences.</a:t>
            </a:r>
          </a:p>
        </p:txBody>
      </p:sp>
      <p:sp>
        <p:nvSpPr>
          <p:cNvPr id="15" name="TextBox 15"/>
          <p:cNvSpPr txBox="1"/>
          <p:nvPr/>
        </p:nvSpPr>
        <p:spPr>
          <a:xfrm>
            <a:off x="1216059" y="5858984"/>
            <a:ext cx="7394770" cy="2891917"/>
          </a:xfrm>
          <a:prstGeom prst="rect">
            <a:avLst/>
          </a:prstGeom>
        </p:spPr>
        <p:txBody>
          <a:bodyPr lIns="0" tIns="0" rIns="0" bIns="0" rtlCol="0" anchor="t">
            <a:spAutoFit/>
          </a:bodyPr>
          <a:lstStyle/>
          <a:p>
            <a:pPr>
              <a:lnSpc>
                <a:spcPts val="3878"/>
              </a:lnSpc>
            </a:pPr>
            <a:r>
              <a:rPr lang="en-US" sz="2770">
                <a:solidFill>
                  <a:srgbClr val="331C2C"/>
                </a:solidFill>
                <a:latin typeface="Cooper BT Bold"/>
              </a:rPr>
              <a:t>Training and Knowledge Sharing</a:t>
            </a:r>
          </a:p>
          <a:p>
            <a:pPr>
              <a:lnSpc>
                <a:spcPts val="3878"/>
              </a:lnSpc>
            </a:pPr>
            <a:r>
              <a:rPr lang="en-US" sz="2770">
                <a:solidFill>
                  <a:srgbClr val="331C2C"/>
                </a:solidFill>
                <a:latin typeface="Cooper BT Light"/>
              </a:rPr>
              <a:t>Regular training sessions are held for staff to ensure they understand how to use the regression equation and to help them explain the process to customers, demystifying the science behind wine selection.</a:t>
            </a:r>
          </a:p>
        </p:txBody>
      </p:sp>
      <p:sp>
        <p:nvSpPr>
          <p:cNvPr id="16" name="TextBox 16"/>
          <p:cNvSpPr txBox="1"/>
          <p:nvPr/>
        </p:nvSpPr>
        <p:spPr>
          <a:xfrm>
            <a:off x="9144000" y="5858984"/>
            <a:ext cx="7394770" cy="2891917"/>
          </a:xfrm>
          <a:prstGeom prst="rect">
            <a:avLst/>
          </a:prstGeom>
        </p:spPr>
        <p:txBody>
          <a:bodyPr lIns="0" tIns="0" rIns="0" bIns="0" rtlCol="0" anchor="t">
            <a:spAutoFit/>
          </a:bodyPr>
          <a:lstStyle/>
          <a:p>
            <a:pPr>
              <a:lnSpc>
                <a:spcPts val="3878"/>
              </a:lnSpc>
            </a:pPr>
            <a:r>
              <a:rPr lang="en-US" sz="2770">
                <a:solidFill>
                  <a:srgbClr val="331C2C"/>
                </a:solidFill>
                <a:latin typeface="Cooper BT Bold"/>
              </a:rPr>
              <a:t>Customer Feedback</a:t>
            </a:r>
          </a:p>
          <a:p>
            <a:pPr>
              <a:lnSpc>
                <a:spcPts val="3878"/>
              </a:lnSpc>
            </a:pPr>
            <a:r>
              <a:rPr lang="en-US" sz="2770">
                <a:solidFill>
                  <a:srgbClr val="331C2C"/>
                </a:solidFill>
                <a:latin typeface="Cooper BT Light"/>
              </a:rPr>
              <a:t>Feedback forms can be provided to customers to gather their opinions on the quality of the wines they purchase. This feedback is important for assessing the accuracy and effectiveness of the analog method.</a:t>
            </a:r>
          </a:p>
        </p:txBody>
      </p:sp>
      <p:pic>
        <p:nvPicPr>
          <p:cNvPr id="22" name="Audio 21">
            <a:extLst>
              <a:ext uri="{FF2B5EF4-FFF2-40B4-BE49-F238E27FC236}">
                <a16:creationId xmlns:a16="http://schemas.microsoft.com/office/drawing/2014/main" id="{85F4CE81-A368-D243-EBD3-59669F09B11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322800" y="9321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8511"/>
    </mc:Choice>
    <mc:Fallback>
      <p:transition spd="slow" advTm="685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2553980" y="923925"/>
            <a:ext cx="13180039" cy="871219"/>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OVERVIEW</a:t>
            </a:r>
          </a:p>
        </p:txBody>
      </p:sp>
      <p:sp>
        <p:nvSpPr>
          <p:cNvPr id="3" name="Freeform 3"/>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4" name="Group 4"/>
          <p:cNvGrpSpPr/>
          <p:nvPr/>
        </p:nvGrpSpPr>
        <p:grpSpPr>
          <a:xfrm>
            <a:off x="16479430" y="8470436"/>
            <a:ext cx="1193520" cy="1159060"/>
            <a:chOff x="0" y="0"/>
            <a:chExt cx="1591360" cy="1545414"/>
          </a:xfrm>
        </p:grpSpPr>
        <p:grpSp>
          <p:nvGrpSpPr>
            <p:cNvPr id="5" name="Group 5"/>
            <p:cNvGrpSpPr/>
            <p:nvPr/>
          </p:nvGrpSpPr>
          <p:grpSpPr>
            <a:xfrm>
              <a:off x="22973" y="0"/>
              <a:ext cx="1545414" cy="154541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199997"/>
              <a:ext cx="1591360" cy="1095041"/>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2</a:t>
              </a:r>
            </a:p>
          </p:txBody>
        </p:sp>
      </p:grpSp>
      <p:sp>
        <p:nvSpPr>
          <p:cNvPr id="9" name="TextBox 9"/>
          <p:cNvSpPr txBox="1"/>
          <p:nvPr/>
        </p:nvSpPr>
        <p:spPr>
          <a:xfrm>
            <a:off x="1499096" y="4776945"/>
            <a:ext cx="4237697" cy="552501"/>
          </a:xfrm>
          <a:prstGeom prst="rect">
            <a:avLst/>
          </a:prstGeom>
        </p:spPr>
        <p:txBody>
          <a:bodyPr lIns="0" tIns="0" rIns="0" bIns="0" rtlCol="0" anchor="t">
            <a:spAutoFit/>
          </a:bodyPr>
          <a:lstStyle/>
          <a:p>
            <a:pPr marL="694210" lvl="1" indent="-347105">
              <a:lnSpc>
                <a:spcPts val="4501"/>
              </a:lnSpc>
              <a:buFont typeface="Arial"/>
              <a:buChar char="•"/>
            </a:pPr>
            <a:r>
              <a:rPr lang="en-US" sz="3215">
                <a:solidFill>
                  <a:srgbClr val="331C2C"/>
                </a:solidFill>
                <a:latin typeface="Cooper BT Bold"/>
              </a:rPr>
              <a:t>Introduction</a:t>
            </a:r>
          </a:p>
        </p:txBody>
      </p:sp>
      <p:sp>
        <p:nvSpPr>
          <p:cNvPr id="10" name="TextBox 10"/>
          <p:cNvSpPr txBox="1"/>
          <p:nvPr/>
        </p:nvSpPr>
        <p:spPr>
          <a:xfrm>
            <a:off x="1408412" y="6207666"/>
            <a:ext cx="5242908" cy="1110180"/>
          </a:xfrm>
          <a:prstGeom prst="rect">
            <a:avLst/>
          </a:prstGeom>
        </p:spPr>
        <p:txBody>
          <a:bodyPr lIns="0" tIns="0" rIns="0" bIns="0" rtlCol="0" anchor="t">
            <a:spAutoFit/>
          </a:bodyPr>
          <a:lstStyle/>
          <a:p>
            <a:pPr marL="696709" lvl="1" indent="-348355">
              <a:lnSpc>
                <a:spcPts val="4517"/>
              </a:lnSpc>
              <a:buFont typeface="Arial"/>
              <a:buChar char="•"/>
            </a:pPr>
            <a:r>
              <a:rPr lang="en-US" sz="3227">
                <a:solidFill>
                  <a:srgbClr val="331C2C"/>
                </a:solidFill>
                <a:latin typeface="Cooper BT Bold"/>
              </a:rPr>
              <a:t>Client Organization Background </a:t>
            </a:r>
          </a:p>
        </p:txBody>
      </p:sp>
      <p:sp>
        <p:nvSpPr>
          <p:cNvPr id="11" name="TextBox 11"/>
          <p:cNvSpPr txBox="1"/>
          <p:nvPr/>
        </p:nvSpPr>
        <p:spPr>
          <a:xfrm>
            <a:off x="6701548" y="3235325"/>
            <a:ext cx="4956905" cy="575321"/>
          </a:xfrm>
          <a:prstGeom prst="rect">
            <a:avLst/>
          </a:prstGeom>
        </p:spPr>
        <p:txBody>
          <a:bodyPr lIns="0" tIns="0" rIns="0" bIns="0" rtlCol="0" anchor="t">
            <a:spAutoFit/>
          </a:bodyPr>
          <a:lstStyle/>
          <a:p>
            <a:pPr marL="714628" lvl="1" indent="-357314">
              <a:lnSpc>
                <a:spcPts val="4633"/>
              </a:lnSpc>
              <a:buFont typeface="Arial"/>
              <a:buChar char="•"/>
            </a:pPr>
            <a:r>
              <a:rPr lang="en-US" sz="3309">
                <a:solidFill>
                  <a:srgbClr val="331C2C"/>
                </a:solidFill>
                <a:latin typeface="Cooper BT Bold"/>
              </a:rPr>
              <a:t>DELTA Model </a:t>
            </a:r>
          </a:p>
        </p:txBody>
      </p:sp>
      <p:sp>
        <p:nvSpPr>
          <p:cNvPr id="12" name="TextBox 12"/>
          <p:cNvSpPr txBox="1"/>
          <p:nvPr/>
        </p:nvSpPr>
        <p:spPr>
          <a:xfrm>
            <a:off x="6722667" y="4569064"/>
            <a:ext cx="4584420" cy="1108616"/>
          </a:xfrm>
          <a:prstGeom prst="rect">
            <a:avLst/>
          </a:prstGeom>
        </p:spPr>
        <p:txBody>
          <a:bodyPr lIns="0" tIns="0" rIns="0" bIns="0" rtlCol="0" anchor="t">
            <a:spAutoFit/>
          </a:bodyPr>
          <a:lstStyle/>
          <a:p>
            <a:pPr marL="679376" lvl="1" indent="-339688">
              <a:lnSpc>
                <a:spcPts val="4405"/>
              </a:lnSpc>
              <a:buFont typeface="Arial"/>
              <a:buChar char="•"/>
            </a:pPr>
            <a:r>
              <a:rPr lang="en-US" sz="3146">
                <a:solidFill>
                  <a:srgbClr val="331C2C"/>
                </a:solidFill>
                <a:latin typeface="Cooper BT Bold"/>
              </a:rPr>
              <a:t>Issues with Current Business Processes</a:t>
            </a:r>
          </a:p>
        </p:txBody>
      </p:sp>
      <p:sp>
        <p:nvSpPr>
          <p:cNvPr id="13" name="TextBox 13"/>
          <p:cNvSpPr txBox="1"/>
          <p:nvPr/>
        </p:nvSpPr>
        <p:spPr>
          <a:xfrm>
            <a:off x="6651319" y="6197847"/>
            <a:ext cx="4584420" cy="1119999"/>
          </a:xfrm>
          <a:prstGeom prst="rect">
            <a:avLst/>
          </a:prstGeom>
        </p:spPr>
        <p:txBody>
          <a:bodyPr lIns="0" tIns="0" rIns="0" bIns="0" rtlCol="0" anchor="t">
            <a:spAutoFit/>
          </a:bodyPr>
          <a:lstStyle/>
          <a:p>
            <a:pPr marL="694210" lvl="1" indent="-347105">
              <a:lnSpc>
                <a:spcPts val="4501"/>
              </a:lnSpc>
              <a:buFont typeface="Arial"/>
              <a:buChar char="•"/>
            </a:pPr>
            <a:r>
              <a:rPr lang="en-US" sz="3215">
                <a:solidFill>
                  <a:srgbClr val="331C2C"/>
                </a:solidFill>
                <a:latin typeface="Cooper BT Bold"/>
              </a:rPr>
              <a:t>Application to Business Problem</a:t>
            </a:r>
          </a:p>
        </p:txBody>
      </p:sp>
      <p:sp>
        <p:nvSpPr>
          <p:cNvPr id="14" name="TextBox 14"/>
          <p:cNvSpPr txBox="1"/>
          <p:nvPr/>
        </p:nvSpPr>
        <p:spPr>
          <a:xfrm>
            <a:off x="11669752" y="3258145"/>
            <a:ext cx="4781110" cy="552501"/>
          </a:xfrm>
          <a:prstGeom prst="rect">
            <a:avLst/>
          </a:prstGeom>
        </p:spPr>
        <p:txBody>
          <a:bodyPr lIns="0" tIns="0" rIns="0" bIns="0" rtlCol="0" anchor="t">
            <a:spAutoFit/>
          </a:bodyPr>
          <a:lstStyle/>
          <a:p>
            <a:pPr marL="694210" lvl="1" indent="-347105">
              <a:lnSpc>
                <a:spcPts val="4501"/>
              </a:lnSpc>
              <a:buFont typeface="Arial"/>
              <a:buChar char="•"/>
            </a:pPr>
            <a:r>
              <a:rPr lang="en-US" sz="3215">
                <a:solidFill>
                  <a:srgbClr val="331C2C"/>
                </a:solidFill>
                <a:latin typeface="Cooper BT Bold"/>
              </a:rPr>
              <a:t>Implementation</a:t>
            </a:r>
          </a:p>
        </p:txBody>
      </p:sp>
      <p:sp>
        <p:nvSpPr>
          <p:cNvPr id="15" name="TextBox 15"/>
          <p:cNvSpPr txBox="1"/>
          <p:nvPr/>
        </p:nvSpPr>
        <p:spPr>
          <a:xfrm>
            <a:off x="11720436" y="4650214"/>
            <a:ext cx="4237697" cy="552501"/>
          </a:xfrm>
          <a:prstGeom prst="rect">
            <a:avLst/>
          </a:prstGeom>
        </p:spPr>
        <p:txBody>
          <a:bodyPr lIns="0" tIns="0" rIns="0" bIns="0" rtlCol="0" anchor="t">
            <a:spAutoFit/>
          </a:bodyPr>
          <a:lstStyle/>
          <a:p>
            <a:pPr marL="694210" lvl="1" indent="-347105">
              <a:lnSpc>
                <a:spcPts val="4501"/>
              </a:lnSpc>
              <a:buFont typeface="Arial"/>
              <a:buChar char="•"/>
            </a:pPr>
            <a:r>
              <a:rPr lang="en-US" sz="3215">
                <a:solidFill>
                  <a:srgbClr val="331C2C"/>
                </a:solidFill>
                <a:latin typeface="Cooper BT Bold"/>
              </a:rPr>
              <a:t>Conclusion</a:t>
            </a:r>
          </a:p>
        </p:txBody>
      </p:sp>
      <p:sp>
        <p:nvSpPr>
          <p:cNvPr id="16" name="TextBox 16"/>
          <p:cNvSpPr txBox="1"/>
          <p:nvPr/>
        </p:nvSpPr>
        <p:spPr>
          <a:xfrm>
            <a:off x="11720436" y="6198141"/>
            <a:ext cx="5159152" cy="1119999"/>
          </a:xfrm>
          <a:prstGeom prst="rect">
            <a:avLst/>
          </a:prstGeom>
        </p:spPr>
        <p:txBody>
          <a:bodyPr lIns="0" tIns="0" rIns="0" bIns="0" rtlCol="0" anchor="t">
            <a:spAutoFit/>
          </a:bodyPr>
          <a:lstStyle/>
          <a:p>
            <a:pPr marL="694210" lvl="1" indent="-347105">
              <a:lnSpc>
                <a:spcPts val="4501"/>
              </a:lnSpc>
              <a:buFont typeface="Arial"/>
              <a:buChar char="•"/>
            </a:pPr>
            <a:r>
              <a:rPr lang="en-US" sz="3215">
                <a:solidFill>
                  <a:srgbClr val="331C2C"/>
                </a:solidFill>
                <a:latin typeface="Cooper BT Bold"/>
              </a:rPr>
              <a:t>Recommendation and References</a:t>
            </a:r>
          </a:p>
        </p:txBody>
      </p:sp>
      <p:sp>
        <p:nvSpPr>
          <p:cNvPr id="17" name="TextBox 17"/>
          <p:cNvSpPr txBox="1"/>
          <p:nvPr/>
        </p:nvSpPr>
        <p:spPr>
          <a:xfrm>
            <a:off x="1477978" y="3364407"/>
            <a:ext cx="5173342" cy="552501"/>
          </a:xfrm>
          <a:prstGeom prst="rect">
            <a:avLst/>
          </a:prstGeom>
        </p:spPr>
        <p:txBody>
          <a:bodyPr lIns="0" tIns="0" rIns="0" bIns="0" rtlCol="0" anchor="t">
            <a:spAutoFit/>
          </a:bodyPr>
          <a:lstStyle/>
          <a:p>
            <a:pPr marL="694210" lvl="1" indent="-347105">
              <a:lnSpc>
                <a:spcPts val="4501"/>
              </a:lnSpc>
              <a:buFont typeface="Arial"/>
              <a:buChar char="•"/>
            </a:pPr>
            <a:r>
              <a:rPr lang="en-US" sz="3215">
                <a:solidFill>
                  <a:srgbClr val="331C2C"/>
                </a:solidFill>
                <a:latin typeface="Cooper BT Bold"/>
              </a:rPr>
              <a:t>Executive Summary</a:t>
            </a:r>
          </a:p>
        </p:txBody>
      </p:sp>
      <p:sp>
        <p:nvSpPr>
          <p:cNvPr id="18" name="Freeform 18"/>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9" name="Freeform 19"/>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0" name="Freeform 20"/>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1" name="TextBox 21"/>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pic>
        <p:nvPicPr>
          <p:cNvPr id="22" name="Audio 21">
            <a:hlinkClick r:id="" action="ppaction://media"/>
            <a:extLst>
              <a:ext uri="{FF2B5EF4-FFF2-40B4-BE49-F238E27FC236}">
                <a16:creationId xmlns:a16="http://schemas.microsoft.com/office/drawing/2014/main" id="{E59516A6-A941-CB89-6F28-3F9743CCB969}"/>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795"/>
    </mc:Choice>
    <mc:Fallback xmlns="">
      <p:transition spd="slow" advTm="19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Freeform 2"/>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3" name="Group 3"/>
          <p:cNvGrpSpPr/>
          <p:nvPr/>
        </p:nvGrpSpPr>
        <p:grpSpPr>
          <a:xfrm>
            <a:off x="16479430" y="8470436"/>
            <a:ext cx="1193520" cy="1159060"/>
            <a:chOff x="0" y="0"/>
            <a:chExt cx="1591360" cy="1545414"/>
          </a:xfrm>
        </p:grpSpPr>
        <p:grpSp>
          <p:nvGrpSpPr>
            <p:cNvPr id="4" name="Group 4"/>
            <p:cNvGrpSpPr/>
            <p:nvPr/>
          </p:nvGrpSpPr>
          <p:grpSpPr>
            <a:xfrm>
              <a:off x="22973" y="0"/>
              <a:ext cx="1545414" cy="1545414"/>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6" name="TextBox 6"/>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19</a:t>
              </a:r>
            </a:p>
          </p:txBody>
        </p:sp>
      </p:grpSp>
      <p:sp>
        <p:nvSpPr>
          <p:cNvPr id="8" name="TextBox 8"/>
          <p:cNvSpPr txBox="1"/>
          <p:nvPr/>
        </p:nvSpPr>
        <p:spPr>
          <a:xfrm>
            <a:off x="3679044" y="923925"/>
            <a:ext cx="10929913" cy="871220"/>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CONCLUSION</a:t>
            </a:r>
          </a:p>
        </p:txBody>
      </p:sp>
      <p:sp>
        <p:nvSpPr>
          <p:cNvPr id="9" name="Freeform 9"/>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0" name="Freeform 10"/>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Freeform 11"/>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TextBox 12"/>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3" name="TextBox 13"/>
          <p:cNvSpPr txBox="1"/>
          <p:nvPr/>
        </p:nvSpPr>
        <p:spPr>
          <a:xfrm>
            <a:off x="2678930" y="2506356"/>
            <a:ext cx="12930141" cy="948817"/>
          </a:xfrm>
          <a:prstGeom prst="rect">
            <a:avLst/>
          </a:prstGeom>
        </p:spPr>
        <p:txBody>
          <a:bodyPr lIns="0" tIns="0" rIns="0" bIns="0" rtlCol="0" anchor="t">
            <a:spAutoFit/>
          </a:bodyPr>
          <a:lstStyle/>
          <a:p>
            <a:pPr>
              <a:lnSpc>
                <a:spcPts val="3877"/>
              </a:lnSpc>
              <a:spcBef>
                <a:spcPct val="0"/>
              </a:spcBef>
            </a:pPr>
            <a:r>
              <a:rPr lang="en-US" sz="2769">
                <a:solidFill>
                  <a:srgbClr val="331C2C"/>
                </a:solidFill>
                <a:latin typeface="Cooper BT Light"/>
              </a:rPr>
              <a:t>Regression analysis helped in identifying predictors like volatile acidity and alcohol content, which could better guide in selection of high-quality wines.</a:t>
            </a:r>
          </a:p>
        </p:txBody>
      </p:sp>
      <p:sp>
        <p:nvSpPr>
          <p:cNvPr id="14" name="TextBox 14"/>
          <p:cNvSpPr txBox="1"/>
          <p:nvPr/>
        </p:nvSpPr>
        <p:spPr>
          <a:xfrm>
            <a:off x="2678930" y="4171087"/>
            <a:ext cx="12930141" cy="1434592"/>
          </a:xfrm>
          <a:prstGeom prst="rect">
            <a:avLst/>
          </a:prstGeom>
        </p:spPr>
        <p:txBody>
          <a:bodyPr lIns="0" tIns="0" rIns="0" bIns="0" rtlCol="0" anchor="t">
            <a:spAutoFit/>
          </a:bodyPr>
          <a:lstStyle/>
          <a:p>
            <a:pPr>
              <a:lnSpc>
                <a:spcPts val="3877"/>
              </a:lnSpc>
              <a:spcBef>
                <a:spcPct val="0"/>
              </a:spcBef>
            </a:pPr>
            <a:r>
              <a:rPr lang="en-US" sz="2769">
                <a:solidFill>
                  <a:srgbClr val="331C2C"/>
                </a:solidFill>
                <a:latin typeface="Cooper BT Light"/>
              </a:rPr>
              <a:t>Employing CHAID Classification model, helped in segmenting wines based on key attributes, allowing for targeted inventory optimization and improved customer satisfaction for Wine on Water.</a:t>
            </a:r>
          </a:p>
        </p:txBody>
      </p:sp>
      <p:sp>
        <p:nvSpPr>
          <p:cNvPr id="15" name="TextBox 15"/>
          <p:cNvSpPr txBox="1"/>
          <p:nvPr/>
        </p:nvSpPr>
        <p:spPr>
          <a:xfrm>
            <a:off x="2678930" y="6208666"/>
            <a:ext cx="13071522" cy="463042"/>
          </a:xfrm>
          <a:prstGeom prst="rect">
            <a:avLst/>
          </a:prstGeom>
        </p:spPr>
        <p:txBody>
          <a:bodyPr lIns="0" tIns="0" rIns="0" bIns="0" rtlCol="0" anchor="t">
            <a:spAutoFit/>
          </a:bodyPr>
          <a:lstStyle/>
          <a:p>
            <a:pPr>
              <a:lnSpc>
                <a:spcPts val="3877"/>
              </a:lnSpc>
              <a:spcBef>
                <a:spcPct val="0"/>
              </a:spcBef>
            </a:pPr>
            <a:r>
              <a:rPr lang="en-US" sz="2769">
                <a:solidFill>
                  <a:srgbClr val="331C2C"/>
                </a:solidFill>
                <a:latin typeface="Cooper BT Light"/>
              </a:rPr>
              <a:t>Utilize analytics tool to track monthly sales trends and identify bestselling products.</a:t>
            </a:r>
          </a:p>
        </p:txBody>
      </p:sp>
      <p:sp>
        <p:nvSpPr>
          <p:cNvPr id="16" name="TextBox 16"/>
          <p:cNvSpPr txBox="1"/>
          <p:nvPr/>
        </p:nvSpPr>
        <p:spPr>
          <a:xfrm>
            <a:off x="2678930" y="7386083"/>
            <a:ext cx="13304144" cy="463042"/>
          </a:xfrm>
          <a:prstGeom prst="rect">
            <a:avLst/>
          </a:prstGeom>
        </p:spPr>
        <p:txBody>
          <a:bodyPr lIns="0" tIns="0" rIns="0" bIns="0" rtlCol="0" anchor="t">
            <a:spAutoFit/>
          </a:bodyPr>
          <a:lstStyle/>
          <a:p>
            <a:pPr>
              <a:lnSpc>
                <a:spcPts val="3877"/>
              </a:lnSpc>
              <a:spcBef>
                <a:spcPct val="0"/>
              </a:spcBef>
            </a:pPr>
            <a:r>
              <a:rPr lang="en-US" sz="2769">
                <a:solidFill>
                  <a:srgbClr val="331C2C"/>
                </a:solidFill>
                <a:latin typeface="Cooper BT Light"/>
              </a:rPr>
              <a:t>Form an internal analytics task force led by a dedicated champion to drive adoption.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2411959" y="2558319"/>
            <a:ext cx="7530658" cy="799782"/>
          </a:xfrm>
          <a:prstGeom prst="rect">
            <a:avLst/>
          </a:prstGeom>
        </p:spPr>
        <p:txBody>
          <a:bodyPr lIns="0" tIns="0" rIns="0" bIns="0" rtlCol="0" anchor="t">
            <a:spAutoFit/>
          </a:bodyPr>
          <a:lstStyle/>
          <a:p>
            <a:pPr>
              <a:lnSpc>
                <a:spcPts val="6580"/>
              </a:lnSpc>
            </a:pPr>
            <a:r>
              <a:rPr lang="en-US" sz="4700" dirty="0">
                <a:solidFill>
                  <a:srgbClr val="331C2C"/>
                </a:solidFill>
                <a:latin typeface="Cooper BT Bold"/>
              </a:rPr>
              <a:t>References 1</a:t>
            </a:r>
          </a:p>
        </p:txBody>
      </p:sp>
      <p:sp>
        <p:nvSpPr>
          <p:cNvPr id="3" name="TextBox 3"/>
          <p:cNvSpPr txBox="1"/>
          <p:nvPr/>
        </p:nvSpPr>
        <p:spPr>
          <a:xfrm>
            <a:off x="2411959" y="5185889"/>
            <a:ext cx="7530658" cy="804545"/>
          </a:xfrm>
          <a:prstGeom prst="rect">
            <a:avLst/>
          </a:prstGeom>
        </p:spPr>
        <p:txBody>
          <a:bodyPr lIns="0" tIns="0" rIns="0" bIns="0" rtlCol="0" anchor="t">
            <a:spAutoFit/>
          </a:bodyPr>
          <a:lstStyle/>
          <a:p>
            <a:pPr>
              <a:lnSpc>
                <a:spcPts val="6580"/>
              </a:lnSpc>
            </a:pPr>
            <a:r>
              <a:rPr lang="en-US" sz="4700" dirty="0">
                <a:solidFill>
                  <a:srgbClr val="331C2C"/>
                </a:solidFill>
                <a:latin typeface="Cooper BT Bold"/>
              </a:rPr>
              <a:t>References 2</a:t>
            </a:r>
          </a:p>
        </p:txBody>
      </p:sp>
      <p:sp>
        <p:nvSpPr>
          <p:cNvPr id="4" name="TextBox 4"/>
          <p:cNvSpPr txBox="1"/>
          <p:nvPr/>
        </p:nvSpPr>
        <p:spPr>
          <a:xfrm>
            <a:off x="2411959" y="3590571"/>
            <a:ext cx="12446011" cy="1190076"/>
          </a:xfrm>
          <a:prstGeom prst="rect">
            <a:avLst/>
          </a:prstGeom>
        </p:spPr>
        <p:txBody>
          <a:bodyPr lIns="0" tIns="0" rIns="0" bIns="0" rtlCol="0" anchor="t">
            <a:spAutoFit/>
          </a:bodyPr>
          <a:lstStyle/>
          <a:p>
            <a:pPr>
              <a:lnSpc>
                <a:spcPts val="3180"/>
              </a:lnSpc>
            </a:pPr>
            <a:r>
              <a:rPr lang="en-US" sz="2271">
                <a:solidFill>
                  <a:srgbClr val="331C2C"/>
                </a:solidFill>
                <a:latin typeface="Cooper BT Light"/>
              </a:rPr>
              <a:t>Wine on Water official website:</a:t>
            </a:r>
            <a:r>
              <a:rPr lang="en-US" sz="2271" u="sng">
                <a:solidFill>
                  <a:srgbClr val="331C2C"/>
                </a:solidFill>
                <a:latin typeface="Cooper BT Light"/>
                <a:hlinkClick r:id="rId2" tooltip="https://www.wineonwatertpa.com/"/>
              </a:rPr>
              <a:t> https://www.wineonwatertpa.com/</a:t>
            </a:r>
          </a:p>
          <a:p>
            <a:pPr>
              <a:lnSpc>
                <a:spcPts val="3180"/>
              </a:lnSpc>
            </a:pPr>
            <a:r>
              <a:rPr lang="en-US" sz="2271">
                <a:solidFill>
                  <a:srgbClr val="331C2C"/>
                </a:solidFill>
                <a:latin typeface="Cooper BT Light"/>
              </a:rPr>
              <a:t>Information regarding the organization's services, offerings, and commitment to providing a diverse selection of wines and spirits was obtained from the official website.</a:t>
            </a:r>
          </a:p>
        </p:txBody>
      </p:sp>
      <p:sp>
        <p:nvSpPr>
          <p:cNvPr id="5" name="TextBox 5"/>
          <p:cNvSpPr txBox="1"/>
          <p:nvPr/>
        </p:nvSpPr>
        <p:spPr>
          <a:xfrm>
            <a:off x="2064851" y="6180798"/>
            <a:ext cx="12446011" cy="1189928"/>
          </a:xfrm>
          <a:prstGeom prst="rect">
            <a:avLst/>
          </a:prstGeom>
        </p:spPr>
        <p:txBody>
          <a:bodyPr lIns="0" tIns="0" rIns="0" bIns="0" rtlCol="0" anchor="t">
            <a:spAutoFit/>
          </a:bodyPr>
          <a:lstStyle/>
          <a:p>
            <a:pPr>
              <a:lnSpc>
                <a:spcPts val="3188"/>
              </a:lnSpc>
            </a:pPr>
            <a:r>
              <a:rPr lang="en-US" sz="2277">
                <a:solidFill>
                  <a:srgbClr val="331C2C"/>
                </a:solidFill>
                <a:latin typeface="Cooper BT Light"/>
              </a:rPr>
              <a:t>UCI dataset on wine quality: https://archive.ics.uci.edu/dataset/186/wine+quality</a:t>
            </a:r>
          </a:p>
          <a:p>
            <a:pPr>
              <a:lnSpc>
                <a:spcPts val="3188"/>
              </a:lnSpc>
            </a:pPr>
            <a:r>
              <a:rPr lang="en-US" sz="2277">
                <a:solidFill>
                  <a:srgbClr val="331C2C"/>
                </a:solidFill>
                <a:latin typeface="Cooper BT Light"/>
              </a:rPr>
              <a:t>The dataset provided valuable insights into wine quality attributes, which were utilized for analysis and recommendations regarding inventory selection and customer satisfaction strategies.</a:t>
            </a:r>
          </a:p>
        </p:txBody>
      </p:sp>
      <p:grpSp>
        <p:nvGrpSpPr>
          <p:cNvPr id="6" name="Group 6"/>
          <p:cNvGrpSpPr/>
          <p:nvPr/>
        </p:nvGrpSpPr>
        <p:grpSpPr>
          <a:xfrm>
            <a:off x="1547891" y="5324490"/>
            <a:ext cx="516960" cy="516960"/>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31C2C"/>
            </a:solidFill>
          </p:spPr>
          <p:txBody>
            <a:bodyPr/>
            <a:lstStyle/>
            <a:p>
              <a:endParaRPr lang="en-US"/>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547891" y="2711846"/>
            <a:ext cx="516960" cy="516960"/>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31C2C"/>
            </a:solidFill>
          </p:spPr>
          <p:txBody>
            <a:bodyPr/>
            <a:lstStyle/>
            <a:p>
              <a:endParaRPr lang="en-US"/>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13" name="Group 13"/>
          <p:cNvGrpSpPr/>
          <p:nvPr/>
        </p:nvGrpSpPr>
        <p:grpSpPr>
          <a:xfrm>
            <a:off x="16479430" y="8470436"/>
            <a:ext cx="1193520" cy="1159060"/>
            <a:chOff x="0" y="0"/>
            <a:chExt cx="1591360" cy="1545414"/>
          </a:xfrm>
        </p:grpSpPr>
        <p:grpSp>
          <p:nvGrpSpPr>
            <p:cNvPr id="14" name="Group 14"/>
            <p:cNvGrpSpPr/>
            <p:nvPr/>
          </p:nvGrpSpPr>
          <p:grpSpPr>
            <a:xfrm>
              <a:off x="22973" y="0"/>
              <a:ext cx="1545414" cy="154541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16" name="TextBox 16"/>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7" name="TextBox 17"/>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20</a:t>
              </a:r>
            </a:p>
          </p:txBody>
        </p:sp>
      </p:grpSp>
      <p:sp>
        <p:nvSpPr>
          <p:cNvPr id="18" name="Freeform 18"/>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9" name="Freeform 19"/>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20" name="Freeform 20"/>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21" name="TextBox 21"/>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22" name="TextBox 22"/>
          <p:cNvSpPr txBox="1"/>
          <p:nvPr/>
        </p:nvSpPr>
        <p:spPr>
          <a:xfrm>
            <a:off x="3679044" y="923925"/>
            <a:ext cx="10929913" cy="868362"/>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REFERENCES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2775411" y="3788124"/>
            <a:ext cx="12737178" cy="2224977"/>
          </a:xfrm>
          <a:prstGeom prst="rect">
            <a:avLst/>
          </a:prstGeom>
        </p:spPr>
        <p:txBody>
          <a:bodyPr lIns="0" tIns="0" rIns="0" bIns="0" rtlCol="0" anchor="t">
            <a:spAutoFit/>
          </a:bodyPr>
          <a:lstStyle/>
          <a:p>
            <a:pPr algn="ctr">
              <a:lnSpc>
                <a:spcPts val="18183"/>
              </a:lnSpc>
            </a:pPr>
            <a:r>
              <a:rPr lang="en-US" sz="12987">
                <a:solidFill>
                  <a:srgbClr val="331C2C"/>
                </a:solidFill>
                <a:latin typeface="Cooper BT Bold"/>
              </a:rPr>
              <a:t>THANK YOU</a:t>
            </a:r>
          </a:p>
        </p:txBody>
      </p:sp>
      <p:sp>
        <p:nvSpPr>
          <p:cNvPr id="3" name="Freeform 3"/>
          <p:cNvSpPr/>
          <p:nvPr/>
        </p:nvSpPr>
        <p:spPr>
          <a:xfrm rot="-10690362">
            <a:off x="12526631" y="-2276459"/>
            <a:ext cx="6088034" cy="7200900"/>
          </a:xfrm>
          <a:custGeom>
            <a:avLst/>
            <a:gdLst/>
            <a:ahLst/>
            <a:cxnLst/>
            <a:rect l="l" t="t" r="r" b="b"/>
            <a:pathLst>
              <a:path w="6088034" h="7200900">
                <a:moveTo>
                  <a:pt x="0" y="0"/>
                </a:moveTo>
                <a:lnTo>
                  <a:pt x="6088034" y="0"/>
                </a:lnTo>
                <a:lnTo>
                  <a:pt x="6088034" y="7200900"/>
                </a:lnTo>
                <a:lnTo>
                  <a:pt x="0" y="7200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rot="746247">
            <a:off x="-1156514" y="5381726"/>
            <a:ext cx="6088034" cy="7200900"/>
          </a:xfrm>
          <a:custGeom>
            <a:avLst/>
            <a:gdLst/>
            <a:ahLst/>
            <a:cxnLst/>
            <a:rect l="l" t="t" r="r" b="b"/>
            <a:pathLst>
              <a:path w="6088034" h="7200900">
                <a:moveTo>
                  <a:pt x="0" y="0"/>
                </a:moveTo>
                <a:lnTo>
                  <a:pt x="6088034" y="0"/>
                </a:lnTo>
                <a:lnTo>
                  <a:pt x="6088034" y="7200900"/>
                </a:lnTo>
                <a:lnTo>
                  <a:pt x="0" y="7200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1889093" y="-2025661"/>
            <a:ext cx="4010284" cy="5327672"/>
          </a:xfrm>
          <a:custGeom>
            <a:avLst/>
            <a:gdLst/>
            <a:ahLst/>
            <a:cxnLst/>
            <a:rect l="l" t="t" r="r" b="b"/>
            <a:pathLst>
              <a:path w="4010284" h="5327672">
                <a:moveTo>
                  <a:pt x="0" y="0"/>
                </a:moveTo>
                <a:lnTo>
                  <a:pt x="4010284" y="0"/>
                </a:lnTo>
                <a:lnTo>
                  <a:pt x="4010284" y="5327672"/>
                </a:lnTo>
                <a:lnTo>
                  <a:pt x="0" y="53276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rot="10659771">
            <a:off x="16282858" y="6968873"/>
            <a:ext cx="4010284" cy="5327672"/>
          </a:xfrm>
          <a:custGeom>
            <a:avLst/>
            <a:gdLst/>
            <a:ahLst/>
            <a:cxnLst/>
            <a:rect l="l" t="t" r="r" b="b"/>
            <a:pathLst>
              <a:path w="4010284" h="5327672">
                <a:moveTo>
                  <a:pt x="0" y="0"/>
                </a:moveTo>
                <a:lnTo>
                  <a:pt x="4010284" y="0"/>
                </a:lnTo>
                <a:lnTo>
                  <a:pt x="4010284" y="5327672"/>
                </a:lnTo>
                <a:lnTo>
                  <a:pt x="0" y="53276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TextBox 7"/>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1607597" y="2845198"/>
            <a:ext cx="14871833" cy="1920326"/>
          </a:xfrm>
          <a:prstGeom prst="rect">
            <a:avLst/>
          </a:prstGeom>
        </p:spPr>
        <p:txBody>
          <a:bodyPr lIns="0" tIns="0" rIns="0" bIns="0" rtlCol="0" anchor="t">
            <a:spAutoFit/>
          </a:bodyPr>
          <a:lstStyle/>
          <a:p>
            <a:pPr>
              <a:lnSpc>
                <a:spcPts val="3880"/>
              </a:lnSpc>
            </a:pPr>
            <a:r>
              <a:rPr lang="en-US" sz="2771">
                <a:solidFill>
                  <a:srgbClr val="331C2C"/>
                </a:solidFill>
                <a:latin typeface="Cooper BT Light"/>
              </a:rPr>
              <a:t>Wine on Water is a boutique wine retailer and a valued member of Cru Hospitality Group in Tampa. They want to improve their position in this competitive wine market by using business analytics to choose the best wines for their customers and make them happy. However, they have limited space to store all the different types of wines they want to sell.</a:t>
            </a:r>
          </a:p>
        </p:txBody>
      </p:sp>
      <p:sp>
        <p:nvSpPr>
          <p:cNvPr id="3" name="TextBox 3"/>
          <p:cNvSpPr txBox="1"/>
          <p:nvPr/>
        </p:nvSpPr>
        <p:spPr>
          <a:xfrm>
            <a:off x="2553980" y="923925"/>
            <a:ext cx="13180039" cy="871219"/>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EXECUTIVE SUMMARY</a:t>
            </a:r>
          </a:p>
        </p:txBody>
      </p:sp>
      <p:sp>
        <p:nvSpPr>
          <p:cNvPr id="4" name="Freeform 4"/>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5" name="Group 5"/>
          <p:cNvGrpSpPr/>
          <p:nvPr/>
        </p:nvGrpSpPr>
        <p:grpSpPr>
          <a:xfrm>
            <a:off x="16479430" y="8470436"/>
            <a:ext cx="1193520" cy="1159060"/>
            <a:chOff x="0" y="0"/>
            <a:chExt cx="1591360" cy="1545414"/>
          </a:xfrm>
        </p:grpSpPr>
        <p:grpSp>
          <p:nvGrpSpPr>
            <p:cNvPr id="6" name="Group 6"/>
            <p:cNvGrpSpPr/>
            <p:nvPr/>
          </p:nvGrpSpPr>
          <p:grpSpPr>
            <a:xfrm>
              <a:off x="22973" y="0"/>
              <a:ext cx="1545414" cy="154541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8" name="TextBox 8"/>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199997"/>
              <a:ext cx="1591360" cy="1095041"/>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3</a:t>
              </a:r>
            </a:p>
          </p:txBody>
        </p:sp>
      </p:grpSp>
      <p:sp>
        <p:nvSpPr>
          <p:cNvPr id="10" name="Freeform 10"/>
          <p:cNvSpPr/>
          <p:nvPr/>
        </p:nvSpPr>
        <p:spPr>
          <a:xfrm rot="-10690362">
            <a:off x="14781876" y="-1722860"/>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1" name="Freeform 11"/>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3" name="TextBox 13"/>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4" name="TextBox 14"/>
          <p:cNvSpPr txBox="1"/>
          <p:nvPr/>
        </p:nvSpPr>
        <p:spPr>
          <a:xfrm>
            <a:off x="1607597" y="5633984"/>
            <a:ext cx="14976613" cy="1920367"/>
          </a:xfrm>
          <a:prstGeom prst="rect">
            <a:avLst/>
          </a:prstGeom>
        </p:spPr>
        <p:txBody>
          <a:bodyPr lIns="0" tIns="0" rIns="0" bIns="0" rtlCol="0" anchor="t">
            <a:spAutoFit/>
          </a:bodyPr>
          <a:lstStyle/>
          <a:p>
            <a:pPr>
              <a:lnSpc>
                <a:spcPts val="3877"/>
              </a:lnSpc>
              <a:spcBef>
                <a:spcPct val="0"/>
              </a:spcBef>
            </a:pPr>
            <a:r>
              <a:rPr lang="en-US" sz="2769">
                <a:solidFill>
                  <a:srgbClr val="331C2C"/>
                </a:solidFill>
                <a:latin typeface="Cooper BT Light"/>
              </a:rPr>
              <a:t>To solve this problem, they want to improve their inventory selection process, grow their business and increase their customers satisfaction. So, in this project our team worked with Wine on Water to help them improve their business by selecting some of the best white wines based on their chemical attributes. </a:t>
            </a:r>
          </a:p>
        </p:txBody>
      </p:sp>
      <p:pic>
        <p:nvPicPr>
          <p:cNvPr id="15" name="Audio 14">
            <a:hlinkClick r:id="" action="ppaction://media"/>
            <a:extLst>
              <a:ext uri="{FF2B5EF4-FFF2-40B4-BE49-F238E27FC236}">
                <a16:creationId xmlns:a16="http://schemas.microsoft.com/office/drawing/2014/main" id="{1F3152F6-D073-BFC8-1467-3BF7BBCA90B6}"/>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6295"/>
    </mc:Choice>
    <mc:Fallback xmlns="">
      <p:transition spd="slow" advTm="46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Freeform 2"/>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3" name="Group 3"/>
          <p:cNvGrpSpPr/>
          <p:nvPr/>
        </p:nvGrpSpPr>
        <p:grpSpPr>
          <a:xfrm>
            <a:off x="16479430" y="8470436"/>
            <a:ext cx="1193520" cy="1159060"/>
            <a:chOff x="0" y="0"/>
            <a:chExt cx="1591360" cy="1545414"/>
          </a:xfrm>
        </p:grpSpPr>
        <p:grpSp>
          <p:nvGrpSpPr>
            <p:cNvPr id="4" name="Group 4"/>
            <p:cNvGrpSpPr/>
            <p:nvPr/>
          </p:nvGrpSpPr>
          <p:grpSpPr>
            <a:xfrm>
              <a:off x="22973" y="0"/>
              <a:ext cx="1545414" cy="1545414"/>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6" name="TextBox 6"/>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0" y="199997"/>
              <a:ext cx="1591360" cy="1095041"/>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4</a:t>
              </a:r>
            </a:p>
          </p:txBody>
        </p:sp>
      </p:grpSp>
      <p:sp>
        <p:nvSpPr>
          <p:cNvPr id="8" name="TextBox 8"/>
          <p:cNvSpPr txBox="1"/>
          <p:nvPr/>
        </p:nvSpPr>
        <p:spPr>
          <a:xfrm>
            <a:off x="2553980" y="923925"/>
            <a:ext cx="13180039" cy="871220"/>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INTRODUCTION</a:t>
            </a:r>
          </a:p>
        </p:txBody>
      </p:sp>
      <p:sp>
        <p:nvSpPr>
          <p:cNvPr id="9" name="Freeform 9"/>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1" name="Freeform 11"/>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2" name="Freeform 12"/>
          <p:cNvSpPr/>
          <p:nvPr/>
        </p:nvSpPr>
        <p:spPr>
          <a:xfrm rot="978000">
            <a:off x="11384852" y="1945310"/>
            <a:ext cx="7013853" cy="6163757"/>
          </a:xfrm>
          <a:custGeom>
            <a:avLst/>
            <a:gdLst/>
            <a:ahLst/>
            <a:cxnLst/>
            <a:rect l="l" t="t" r="r" b="b"/>
            <a:pathLst>
              <a:path w="7013853" h="6163757">
                <a:moveTo>
                  <a:pt x="0" y="1666429"/>
                </a:moveTo>
                <a:lnTo>
                  <a:pt x="5698741" y="0"/>
                </a:lnTo>
                <a:lnTo>
                  <a:pt x="7013852" y="4497329"/>
                </a:lnTo>
                <a:lnTo>
                  <a:pt x="1315111" y="6163757"/>
                </a:lnTo>
                <a:lnTo>
                  <a:pt x="0" y="1666429"/>
                </a:lnTo>
                <a:close/>
              </a:path>
            </a:pathLst>
          </a:custGeom>
          <a:blipFill>
            <a:blip r:embed="rId8"/>
            <a:stretch>
              <a:fillRect l="-40888" t="-14717" r="-26221" b="-12213"/>
            </a:stretch>
          </a:blipFill>
        </p:spPr>
        <p:txBody>
          <a:bodyPr/>
          <a:lstStyle/>
          <a:p>
            <a:endParaRPr lang="en-US"/>
          </a:p>
        </p:txBody>
      </p:sp>
      <p:sp>
        <p:nvSpPr>
          <p:cNvPr id="13" name="TextBox 13"/>
          <p:cNvSpPr txBox="1"/>
          <p:nvPr/>
        </p:nvSpPr>
        <p:spPr>
          <a:xfrm>
            <a:off x="841949" y="2867054"/>
            <a:ext cx="10630512" cy="1434592"/>
          </a:xfrm>
          <a:prstGeom prst="rect">
            <a:avLst/>
          </a:prstGeom>
        </p:spPr>
        <p:txBody>
          <a:bodyPr lIns="0" tIns="0" rIns="0" bIns="0" rtlCol="0" anchor="t">
            <a:spAutoFit/>
          </a:bodyPr>
          <a:lstStyle/>
          <a:p>
            <a:pPr>
              <a:lnSpc>
                <a:spcPts val="3877"/>
              </a:lnSpc>
              <a:spcBef>
                <a:spcPct val="0"/>
              </a:spcBef>
            </a:pPr>
            <a:r>
              <a:rPr lang="en-US" sz="2769">
                <a:solidFill>
                  <a:srgbClr val="331C2C"/>
                </a:solidFill>
                <a:latin typeface="Cooper BT Light"/>
              </a:rPr>
              <a:t>Our project, Wine on Water, aims to use advanced analytics to enhance the quality of white wine and optimize inventory selection based on quality of the wines.</a:t>
            </a:r>
          </a:p>
        </p:txBody>
      </p:sp>
      <p:sp>
        <p:nvSpPr>
          <p:cNvPr id="14" name="TextBox 14"/>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5" name="TextBox 15"/>
          <p:cNvSpPr txBox="1"/>
          <p:nvPr/>
        </p:nvSpPr>
        <p:spPr>
          <a:xfrm>
            <a:off x="841949" y="5249755"/>
            <a:ext cx="10630512" cy="1920367"/>
          </a:xfrm>
          <a:prstGeom prst="rect">
            <a:avLst/>
          </a:prstGeom>
        </p:spPr>
        <p:txBody>
          <a:bodyPr lIns="0" tIns="0" rIns="0" bIns="0" rtlCol="0" anchor="t">
            <a:spAutoFit/>
          </a:bodyPr>
          <a:lstStyle/>
          <a:p>
            <a:pPr>
              <a:lnSpc>
                <a:spcPts val="3877"/>
              </a:lnSpc>
              <a:spcBef>
                <a:spcPct val="0"/>
              </a:spcBef>
            </a:pPr>
            <a:r>
              <a:rPr lang="en-US" sz="2769">
                <a:solidFill>
                  <a:srgbClr val="331C2C"/>
                </a:solidFill>
                <a:latin typeface="Cooper BT Light"/>
              </a:rPr>
              <a:t>This report provides an in-depth analysis of the organization's current analytical maturity, identifies critical business challenges, and presents a tailored analytics solution focused on improving white wine quality and inventory management processes.</a:t>
            </a:r>
          </a:p>
        </p:txBody>
      </p:sp>
      <p:pic>
        <p:nvPicPr>
          <p:cNvPr id="17" name="Audio 16">
            <a:hlinkClick r:id="" action="ppaction://media"/>
            <a:extLst>
              <a:ext uri="{FF2B5EF4-FFF2-40B4-BE49-F238E27FC236}">
                <a16:creationId xmlns:a16="http://schemas.microsoft.com/office/drawing/2014/main" id="{43DD6C3C-C409-2F79-B9D9-4C3CF53DD45E}"/>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9857"/>
    </mc:Choice>
    <mc:Fallback xmlns="">
      <p:transition spd="slow" advTm="29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1028700" y="3095677"/>
            <a:ext cx="16230600" cy="1920367"/>
          </a:xfrm>
          <a:prstGeom prst="rect">
            <a:avLst/>
          </a:prstGeom>
        </p:spPr>
        <p:txBody>
          <a:bodyPr lIns="0" tIns="0" rIns="0" bIns="0" rtlCol="0" anchor="t">
            <a:spAutoFit/>
          </a:bodyPr>
          <a:lstStyle/>
          <a:p>
            <a:pPr>
              <a:lnSpc>
                <a:spcPts val="3877"/>
              </a:lnSpc>
            </a:pPr>
            <a:r>
              <a:rPr lang="en-US" sz="2769">
                <a:solidFill>
                  <a:srgbClr val="331C2C"/>
                </a:solidFill>
                <a:latin typeface="Cooper BT Light"/>
              </a:rPr>
              <a:t>Wine on Water in Tampa is a small but popular wine shop with over 150 sustainable wines and spirits. About 10 people work there, handling sales, marketing, and inventory. They offer global brands as well as exclusive small batch products. They have outdoor patio ideal for private events and social gatherings. </a:t>
            </a:r>
          </a:p>
        </p:txBody>
      </p:sp>
      <p:sp>
        <p:nvSpPr>
          <p:cNvPr id="3" name="TextBox 3"/>
          <p:cNvSpPr txBox="1"/>
          <p:nvPr/>
        </p:nvSpPr>
        <p:spPr>
          <a:xfrm>
            <a:off x="1449445" y="933450"/>
            <a:ext cx="15389111" cy="863600"/>
          </a:xfrm>
          <a:prstGeom prst="rect">
            <a:avLst/>
          </a:prstGeom>
        </p:spPr>
        <p:txBody>
          <a:bodyPr lIns="0" tIns="0" rIns="0" bIns="0" rtlCol="0" anchor="t">
            <a:spAutoFit/>
          </a:bodyPr>
          <a:lstStyle/>
          <a:p>
            <a:pPr algn="ctr">
              <a:lnSpc>
                <a:spcPts val="6999"/>
              </a:lnSpc>
            </a:pPr>
            <a:r>
              <a:rPr lang="en-US" sz="4999">
                <a:solidFill>
                  <a:srgbClr val="331C2C"/>
                </a:solidFill>
                <a:latin typeface="Cooper BT Bold"/>
              </a:rPr>
              <a:t>CLIENT ORGANIZATION BACKGROUND</a:t>
            </a:r>
          </a:p>
        </p:txBody>
      </p:sp>
      <p:sp>
        <p:nvSpPr>
          <p:cNvPr id="4" name="Freeform 4"/>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5" name="Group 5"/>
          <p:cNvGrpSpPr/>
          <p:nvPr/>
        </p:nvGrpSpPr>
        <p:grpSpPr>
          <a:xfrm>
            <a:off x="16479430" y="8470436"/>
            <a:ext cx="1193520" cy="1159060"/>
            <a:chOff x="0" y="0"/>
            <a:chExt cx="1591360" cy="1545414"/>
          </a:xfrm>
        </p:grpSpPr>
        <p:grpSp>
          <p:nvGrpSpPr>
            <p:cNvPr id="6" name="Group 6"/>
            <p:cNvGrpSpPr/>
            <p:nvPr/>
          </p:nvGrpSpPr>
          <p:grpSpPr>
            <a:xfrm>
              <a:off x="22973" y="0"/>
              <a:ext cx="1545414" cy="154541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8" name="TextBox 8"/>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199997"/>
              <a:ext cx="1591360" cy="1095041"/>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5</a:t>
              </a:r>
            </a:p>
          </p:txBody>
        </p:sp>
      </p:grpSp>
      <p:sp>
        <p:nvSpPr>
          <p:cNvPr id="10" name="Freeform 10"/>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1" name="Freeform 11"/>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3" name="TextBox 13"/>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4" name="TextBox 14"/>
          <p:cNvSpPr txBox="1"/>
          <p:nvPr/>
        </p:nvSpPr>
        <p:spPr>
          <a:xfrm>
            <a:off x="1028700" y="5817369"/>
            <a:ext cx="16230600" cy="1920367"/>
          </a:xfrm>
          <a:prstGeom prst="rect">
            <a:avLst/>
          </a:prstGeom>
        </p:spPr>
        <p:txBody>
          <a:bodyPr lIns="0" tIns="0" rIns="0" bIns="0" rtlCol="0" anchor="t">
            <a:spAutoFit/>
          </a:bodyPr>
          <a:lstStyle/>
          <a:p>
            <a:pPr>
              <a:lnSpc>
                <a:spcPts val="3877"/>
              </a:lnSpc>
              <a:spcBef>
                <a:spcPct val="0"/>
              </a:spcBef>
            </a:pPr>
            <a:r>
              <a:rPr lang="en-US" sz="2769">
                <a:solidFill>
                  <a:srgbClr val="331C2C"/>
                </a:solidFill>
                <a:latin typeface="Cooper BT Light"/>
              </a:rPr>
              <a:t>The shop hosts events and classes to teach about sustainable way of making wine.These events provide customers with opportunities to expand their knowledge and appreciation of wines and spirits, enhancing their overall shopping experience .Thus, it is a favorite spot for locals who love wine and spirits.</a:t>
            </a:r>
          </a:p>
        </p:txBody>
      </p:sp>
      <p:pic>
        <p:nvPicPr>
          <p:cNvPr id="16" name="Audio 15">
            <a:hlinkClick r:id="" action="ppaction://media"/>
            <a:extLst>
              <a:ext uri="{FF2B5EF4-FFF2-40B4-BE49-F238E27FC236}">
                <a16:creationId xmlns:a16="http://schemas.microsoft.com/office/drawing/2014/main" id="{169AC5A3-22CD-B839-F6D7-187E19B3D210}"/>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6205"/>
    </mc:Choice>
    <mc:Fallback xmlns="">
      <p:transition spd="slow" advTm="362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1216059" y="2442053"/>
            <a:ext cx="7667702" cy="804545"/>
          </a:xfrm>
          <a:prstGeom prst="rect">
            <a:avLst/>
          </a:prstGeom>
        </p:spPr>
        <p:txBody>
          <a:bodyPr lIns="0" tIns="0" rIns="0" bIns="0" rtlCol="0" anchor="t">
            <a:spAutoFit/>
          </a:bodyPr>
          <a:lstStyle/>
          <a:p>
            <a:pPr algn="ctr">
              <a:lnSpc>
                <a:spcPts val="6580"/>
              </a:lnSpc>
            </a:pPr>
            <a:r>
              <a:rPr lang="en-US" sz="4700">
                <a:solidFill>
                  <a:srgbClr val="331C2C"/>
                </a:solidFill>
                <a:latin typeface="Cooper BT Bold"/>
              </a:rPr>
              <a:t>Data</a:t>
            </a:r>
          </a:p>
        </p:txBody>
      </p:sp>
      <p:sp>
        <p:nvSpPr>
          <p:cNvPr id="3" name="TextBox 3"/>
          <p:cNvSpPr txBox="1"/>
          <p:nvPr/>
        </p:nvSpPr>
        <p:spPr>
          <a:xfrm>
            <a:off x="1216059" y="3470911"/>
            <a:ext cx="7667702" cy="1920367"/>
          </a:xfrm>
          <a:prstGeom prst="rect">
            <a:avLst/>
          </a:prstGeom>
        </p:spPr>
        <p:txBody>
          <a:bodyPr lIns="0" tIns="0" rIns="0" bIns="0" rtlCol="0" anchor="t">
            <a:spAutoFit/>
          </a:bodyPr>
          <a:lstStyle/>
          <a:p>
            <a:pPr algn="ctr">
              <a:lnSpc>
                <a:spcPts val="3877"/>
              </a:lnSpc>
            </a:pPr>
            <a:r>
              <a:rPr lang="en-US" sz="2769">
                <a:solidFill>
                  <a:srgbClr val="331C2C"/>
                </a:solidFill>
                <a:latin typeface="Cooper BT Light"/>
              </a:rPr>
              <a:t>Wine on Water relies on a Point of Sale (POS) system for most reporting needs, storing data across various systems such as Excel and an email marketing tool.</a:t>
            </a:r>
          </a:p>
        </p:txBody>
      </p:sp>
      <p:sp>
        <p:nvSpPr>
          <p:cNvPr id="4" name="TextBox 4"/>
          <p:cNvSpPr txBox="1"/>
          <p:nvPr/>
        </p:nvSpPr>
        <p:spPr>
          <a:xfrm>
            <a:off x="1028700" y="6828216"/>
            <a:ext cx="7855061" cy="948817"/>
          </a:xfrm>
          <a:prstGeom prst="rect">
            <a:avLst/>
          </a:prstGeom>
        </p:spPr>
        <p:txBody>
          <a:bodyPr lIns="0" tIns="0" rIns="0" bIns="0" rtlCol="0" anchor="t">
            <a:spAutoFit/>
          </a:bodyPr>
          <a:lstStyle/>
          <a:p>
            <a:pPr algn="ctr">
              <a:lnSpc>
                <a:spcPts val="3877"/>
              </a:lnSpc>
            </a:pPr>
            <a:r>
              <a:rPr lang="en-US" sz="2769">
                <a:solidFill>
                  <a:srgbClr val="331C2C"/>
                </a:solidFill>
                <a:latin typeface="Cooper BT Light"/>
              </a:rPr>
              <a:t>No dedicated analytics team; leadership buy-in is essential for advancing data initiatives.</a:t>
            </a:r>
          </a:p>
        </p:txBody>
      </p:sp>
      <p:sp>
        <p:nvSpPr>
          <p:cNvPr id="5" name="TextBox 5"/>
          <p:cNvSpPr txBox="1"/>
          <p:nvPr/>
        </p:nvSpPr>
        <p:spPr>
          <a:xfrm>
            <a:off x="9735852" y="2188987"/>
            <a:ext cx="7523448" cy="804545"/>
          </a:xfrm>
          <a:prstGeom prst="rect">
            <a:avLst/>
          </a:prstGeom>
        </p:spPr>
        <p:txBody>
          <a:bodyPr lIns="0" tIns="0" rIns="0" bIns="0" rtlCol="0" anchor="t">
            <a:spAutoFit/>
          </a:bodyPr>
          <a:lstStyle/>
          <a:p>
            <a:pPr algn="ctr">
              <a:lnSpc>
                <a:spcPts val="6580"/>
              </a:lnSpc>
            </a:pPr>
            <a:r>
              <a:rPr lang="en-US" sz="4700">
                <a:solidFill>
                  <a:srgbClr val="331C2C"/>
                </a:solidFill>
                <a:latin typeface="Cooper BT Bold"/>
              </a:rPr>
              <a:t>Enterprise</a:t>
            </a:r>
          </a:p>
        </p:txBody>
      </p:sp>
      <p:sp>
        <p:nvSpPr>
          <p:cNvPr id="6" name="TextBox 6"/>
          <p:cNvSpPr txBox="1"/>
          <p:nvPr/>
        </p:nvSpPr>
        <p:spPr>
          <a:xfrm>
            <a:off x="9639503" y="3130873"/>
            <a:ext cx="7619797" cy="948817"/>
          </a:xfrm>
          <a:prstGeom prst="rect">
            <a:avLst/>
          </a:prstGeom>
        </p:spPr>
        <p:txBody>
          <a:bodyPr lIns="0" tIns="0" rIns="0" bIns="0" rtlCol="0" anchor="t">
            <a:spAutoFit/>
          </a:bodyPr>
          <a:lstStyle/>
          <a:p>
            <a:pPr algn="ctr">
              <a:lnSpc>
                <a:spcPts val="3877"/>
              </a:lnSpc>
            </a:pPr>
            <a:r>
              <a:rPr lang="en-US" sz="2769">
                <a:solidFill>
                  <a:srgbClr val="331C2C"/>
                </a:solidFill>
                <a:latin typeface="Cooper BT Light"/>
              </a:rPr>
              <a:t>Limited budget and small team but interested in customizable analytics solutions.</a:t>
            </a:r>
          </a:p>
        </p:txBody>
      </p:sp>
      <p:sp>
        <p:nvSpPr>
          <p:cNvPr id="7" name="TextBox 7"/>
          <p:cNvSpPr txBox="1"/>
          <p:nvPr/>
        </p:nvSpPr>
        <p:spPr>
          <a:xfrm>
            <a:off x="9735852" y="4369182"/>
            <a:ext cx="7523448" cy="804545"/>
          </a:xfrm>
          <a:prstGeom prst="rect">
            <a:avLst/>
          </a:prstGeom>
        </p:spPr>
        <p:txBody>
          <a:bodyPr lIns="0" tIns="0" rIns="0" bIns="0" rtlCol="0" anchor="t">
            <a:spAutoFit/>
          </a:bodyPr>
          <a:lstStyle/>
          <a:p>
            <a:pPr algn="ctr">
              <a:lnSpc>
                <a:spcPts val="6580"/>
              </a:lnSpc>
            </a:pPr>
            <a:r>
              <a:rPr lang="en-US" sz="4700">
                <a:solidFill>
                  <a:srgbClr val="331C2C"/>
                </a:solidFill>
                <a:latin typeface="Cooper BT Bold"/>
              </a:rPr>
              <a:t>Targets</a:t>
            </a:r>
          </a:p>
        </p:txBody>
      </p:sp>
      <p:sp>
        <p:nvSpPr>
          <p:cNvPr id="8" name="TextBox 8"/>
          <p:cNvSpPr txBox="1"/>
          <p:nvPr/>
        </p:nvSpPr>
        <p:spPr>
          <a:xfrm>
            <a:off x="9735852" y="5345177"/>
            <a:ext cx="7523448" cy="948817"/>
          </a:xfrm>
          <a:prstGeom prst="rect">
            <a:avLst/>
          </a:prstGeom>
        </p:spPr>
        <p:txBody>
          <a:bodyPr lIns="0" tIns="0" rIns="0" bIns="0" rtlCol="0" anchor="t">
            <a:spAutoFit/>
          </a:bodyPr>
          <a:lstStyle/>
          <a:p>
            <a:pPr algn="r">
              <a:lnSpc>
                <a:spcPts val="3877"/>
              </a:lnSpc>
            </a:pPr>
            <a:r>
              <a:rPr lang="en-US" sz="2769">
                <a:solidFill>
                  <a:srgbClr val="331C2C"/>
                </a:solidFill>
                <a:latin typeface="Cooper BT Light"/>
              </a:rPr>
              <a:t>Needs clear targets for measuring the success of analytics in improving white wine quality.</a:t>
            </a:r>
          </a:p>
        </p:txBody>
      </p:sp>
      <p:sp>
        <p:nvSpPr>
          <p:cNvPr id="9" name="Freeform 9"/>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0" name="Group 10"/>
          <p:cNvGrpSpPr/>
          <p:nvPr/>
        </p:nvGrpSpPr>
        <p:grpSpPr>
          <a:xfrm>
            <a:off x="16479430" y="8470436"/>
            <a:ext cx="1193520" cy="1159060"/>
            <a:chOff x="0" y="0"/>
            <a:chExt cx="1591360" cy="1545414"/>
          </a:xfrm>
        </p:grpSpPr>
        <p:grpSp>
          <p:nvGrpSpPr>
            <p:cNvPr id="11" name="Group 11"/>
            <p:cNvGrpSpPr/>
            <p:nvPr/>
          </p:nvGrpSpPr>
          <p:grpSpPr>
            <a:xfrm>
              <a:off x="22973" y="0"/>
              <a:ext cx="1545414" cy="154541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0" y="199997"/>
              <a:ext cx="1591360" cy="1095041"/>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6</a:t>
              </a:r>
            </a:p>
          </p:txBody>
        </p:sp>
      </p:grpSp>
      <p:sp>
        <p:nvSpPr>
          <p:cNvPr id="15" name="Freeform 15"/>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6" name="Freeform 16"/>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7" name="Freeform 17"/>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8" name="TextBox 18"/>
          <p:cNvSpPr txBox="1"/>
          <p:nvPr/>
        </p:nvSpPr>
        <p:spPr>
          <a:xfrm>
            <a:off x="1028700" y="5841556"/>
            <a:ext cx="7855061" cy="804545"/>
          </a:xfrm>
          <a:prstGeom prst="rect">
            <a:avLst/>
          </a:prstGeom>
        </p:spPr>
        <p:txBody>
          <a:bodyPr lIns="0" tIns="0" rIns="0" bIns="0" rtlCol="0" anchor="t">
            <a:spAutoFit/>
          </a:bodyPr>
          <a:lstStyle/>
          <a:p>
            <a:pPr algn="ctr">
              <a:lnSpc>
                <a:spcPts val="6580"/>
              </a:lnSpc>
            </a:pPr>
            <a:r>
              <a:rPr lang="en-US" sz="4700">
                <a:solidFill>
                  <a:srgbClr val="331C2C"/>
                </a:solidFill>
                <a:latin typeface="Cooper BT Bold"/>
              </a:rPr>
              <a:t>Leadership</a:t>
            </a:r>
          </a:p>
        </p:txBody>
      </p:sp>
      <p:sp>
        <p:nvSpPr>
          <p:cNvPr id="19" name="TextBox 19"/>
          <p:cNvSpPr txBox="1"/>
          <p:nvPr/>
        </p:nvSpPr>
        <p:spPr>
          <a:xfrm>
            <a:off x="9735852" y="6570219"/>
            <a:ext cx="7340338" cy="838831"/>
          </a:xfrm>
          <a:prstGeom prst="rect">
            <a:avLst/>
          </a:prstGeom>
        </p:spPr>
        <p:txBody>
          <a:bodyPr lIns="0" tIns="0" rIns="0" bIns="0" rtlCol="0" anchor="t">
            <a:spAutoFit/>
          </a:bodyPr>
          <a:lstStyle/>
          <a:p>
            <a:pPr algn="ctr">
              <a:lnSpc>
                <a:spcPts val="6790"/>
              </a:lnSpc>
              <a:spcBef>
                <a:spcPct val="0"/>
              </a:spcBef>
            </a:pPr>
            <a:r>
              <a:rPr lang="en-US" sz="4850">
                <a:solidFill>
                  <a:srgbClr val="331C2C"/>
                </a:solidFill>
                <a:latin typeface="Cooper BT Bold"/>
              </a:rPr>
              <a:t>Analysts</a:t>
            </a:r>
          </a:p>
        </p:txBody>
      </p:sp>
      <p:sp>
        <p:nvSpPr>
          <p:cNvPr id="20" name="TextBox 20"/>
          <p:cNvSpPr txBox="1"/>
          <p:nvPr/>
        </p:nvSpPr>
        <p:spPr>
          <a:xfrm>
            <a:off x="9735852" y="7566463"/>
            <a:ext cx="7523448" cy="930905"/>
          </a:xfrm>
          <a:prstGeom prst="rect">
            <a:avLst/>
          </a:prstGeom>
        </p:spPr>
        <p:txBody>
          <a:bodyPr lIns="0" tIns="0" rIns="0" bIns="0" rtlCol="0" anchor="t">
            <a:spAutoFit/>
          </a:bodyPr>
          <a:lstStyle/>
          <a:p>
            <a:pPr algn="ctr">
              <a:lnSpc>
                <a:spcPts val="3815"/>
              </a:lnSpc>
              <a:spcBef>
                <a:spcPct val="0"/>
              </a:spcBef>
            </a:pPr>
            <a:r>
              <a:rPr lang="en-US" sz="2725">
                <a:solidFill>
                  <a:srgbClr val="331C2C"/>
                </a:solidFill>
                <a:latin typeface="Cooper BT Light"/>
              </a:rPr>
              <a:t>Decentralized analytics tasks; training and resources needed to boost skills.</a:t>
            </a:r>
          </a:p>
        </p:txBody>
      </p:sp>
      <p:sp>
        <p:nvSpPr>
          <p:cNvPr id="21" name="TextBox 21"/>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22" name="TextBox 22"/>
          <p:cNvSpPr txBox="1"/>
          <p:nvPr/>
        </p:nvSpPr>
        <p:spPr>
          <a:xfrm>
            <a:off x="1449445" y="933450"/>
            <a:ext cx="15389111" cy="863600"/>
          </a:xfrm>
          <a:prstGeom prst="rect">
            <a:avLst/>
          </a:prstGeom>
        </p:spPr>
        <p:txBody>
          <a:bodyPr lIns="0" tIns="0" rIns="0" bIns="0" rtlCol="0" anchor="t">
            <a:spAutoFit/>
          </a:bodyPr>
          <a:lstStyle/>
          <a:p>
            <a:pPr algn="ctr">
              <a:lnSpc>
                <a:spcPts val="6999"/>
              </a:lnSpc>
            </a:pPr>
            <a:r>
              <a:rPr lang="en-US" sz="4999">
                <a:solidFill>
                  <a:srgbClr val="331C2C"/>
                </a:solidFill>
                <a:latin typeface="Cooper BT Bold"/>
              </a:rPr>
              <a:t>DELTA MODEL ASSESSMENT</a:t>
            </a:r>
          </a:p>
        </p:txBody>
      </p:sp>
      <p:pic>
        <p:nvPicPr>
          <p:cNvPr id="24" name="Audio 23">
            <a:hlinkClick r:id="" action="ppaction://media"/>
            <a:extLst>
              <a:ext uri="{FF2B5EF4-FFF2-40B4-BE49-F238E27FC236}">
                <a16:creationId xmlns:a16="http://schemas.microsoft.com/office/drawing/2014/main" id="{FF5C111A-22C1-06CB-58D8-95BA9AD370D2}"/>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0373"/>
    </mc:Choice>
    <mc:Fallback xmlns="">
      <p:transition spd="slow" advTm="803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1233776" y="951892"/>
            <a:ext cx="15820449" cy="863012"/>
          </a:xfrm>
          <a:prstGeom prst="rect">
            <a:avLst/>
          </a:prstGeom>
        </p:spPr>
        <p:txBody>
          <a:bodyPr lIns="0" tIns="0" rIns="0" bIns="0" rtlCol="0" anchor="t">
            <a:spAutoFit/>
          </a:bodyPr>
          <a:lstStyle/>
          <a:p>
            <a:pPr algn="ctr">
              <a:lnSpc>
                <a:spcPts val="7032"/>
              </a:lnSpc>
            </a:pPr>
            <a:r>
              <a:rPr lang="en-US" sz="5023">
                <a:solidFill>
                  <a:srgbClr val="331C2C"/>
                </a:solidFill>
                <a:latin typeface="Cooper BT Bold"/>
              </a:rPr>
              <a:t>ISSUES IMPACTING BUSINESS EFFICIENCY</a:t>
            </a:r>
          </a:p>
        </p:txBody>
      </p:sp>
      <p:grpSp>
        <p:nvGrpSpPr>
          <p:cNvPr id="3" name="Group 3"/>
          <p:cNvGrpSpPr/>
          <p:nvPr/>
        </p:nvGrpSpPr>
        <p:grpSpPr>
          <a:xfrm>
            <a:off x="1002158" y="2567379"/>
            <a:ext cx="1105361" cy="110536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31C2C"/>
            </a:solidFill>
          </p:spPr>
          <p:txBody>
            <a:bodyPr/>
            <a:lstStyle/>
            <a:p>
              <a:endParaRPr lang="en-US"/>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002158" y="2660551"/>
            <a:ext cx="1105361" cy="760407"/>
          </a:xfrm>
          <a:prstGeom prst="rect">
            <a:avLst/>
          </a:prstGeom>
        </p:spPr>
        <p:txBody>
          <a:bodyPr lIns="0" tIns="0" rIns="0" bIns="0" rtlCol="0" anchor="t">
            <a:spAutoFit/>
          </a:bodyPr>
          <a:lstStyle/>
          <a:p>
            <a:pPr marL="0" lvl="0" indent="0" algn="l">
              <a:lnSpc>
                <a:spcPts val="6282"/>
              </a:lnSpc>
              <a:spcBef>
                <a:spcPct val="0"/>
              </a:spcBef>
            </a:pPr>
            <a:r>
              <a:rPr lang="en-US" sz="4487">
                <a:solidFill>
                  <a:srgbClr val="EFEDED"/>
                </a:solidFill>
                <a:latin typeface="Cooper BT Bold"/>
              </a:rPr>
              <a:t>  1</a:t>
            </a:r>
          </a:p>
        </p:txBody>
      </p:sp>
      <p:grpSp>
        <p:nvGrpSpPr>
          <p:cNvPr id="7" name="Group 7"/>
          <p:cNvGrpSpPr/>
          <p:nvPr/>
        </p:nvGrpSpPr>
        <p:grpSpPr>
          <a:xfrm>
            <a:off x="1002158" y="4623907"/>
            <a:ext cx="1105361" cy="1105361"/>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31C2C"/>
            </a:solidFill>
          </p:spPr>
          <p:txBody>
            <a:bodyPr/>
            <a:lstStyle/>
            <a:p>
              <a:endParaRPr lang="en-US"/>
            </a:p>
          </p:txBody>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1002158" y="4717079"/>
            <a:ext cx="1105361" cy="760407"/>
          </a:xfrm>
          <a:prstGeom prst="rect">
            <a:avLst/>
          </a:prstGeom>
        </p:spPr>
        <p:txBody>
          <a:bodyPr lIns="0" tIns="0" rIns="0" bIns="0" rtlCol="0" anchor="t">
            <a:spAutoFit/>
          </a:bodyPr>
          <a:lstStyle/>
          <a:p>
            <a:pPr marL="0" lvl="0" indent="0" algn="l">
              <a:lnSpc>
                <a:spcPts val="6282"/>
              </a:lnSpc>
              <a:spcBef>
                <a:spcPct val="0"/>
              </a:spcBef>
            </a:pPr>
            <a:r>
              <a:rPr lang="en-US" sz="4487">
                <a:solidFill>
                  <a:srgbClr val="331C2C"/>
                </a:solidFill>
                <a:latin typeface="Cooper BT Bold"/>
              </a:rPr>
              <a:t>2</a:t>
            </a:r>
          </a:p>
        </p:txBody>
      </p:sp>
      <p:sp>
        <p:nvSpPr>
          <p:cNvPr id="11" name="TextBox 11"/>
          <p:cNvSpPr txBox="1"/>
          <p:nvPr/>
        </p:nvSpPr>
        <p:spPr>
          <a:xfrm>
            <a:off x="1002158" y="6783132"/>
            <a:ext cx="1105361" cy="532317"/>
          </a:xfrm>
          <a:prstGeom prst="rect">
            <a:avLst/>
          </a:prstGeom>
        </p:spPr>
        <p:txBody>
          <a:bodyPr lIns="0" tIns="0" rIns="0" bIns="0" rtlCol="0" anchor="t">
            <a:spAutoFit/>
          </a:bodyPr>
          <a:lstStyle/>
          <a:p>
            <a:pPr marL="0" lvl="0" indent="0" algn="l">
              <a:lnSpc>
                <a:spcPts val="4322"/>
              </a:lnSpc>
              <a:spcBef>
                <a:spcPct val="0"/>
              </a:spcBef>
            </a:pPr>
            <a:endParaRPr/>
          </a:p>
        </p:txBody>
      </p:sp>
      <p:sp>
        <p:nvSpPr>
          <p:cNvPr id="12" name="TextBox 12"/>
          <p:cNvSpPr txBox="1"/>
          <p:nvPr/>
        </p:nvSpPr>
        <p:spPr>
          <a:xfrm>
            <a:off x="2276182" y="2647233"/>
            <a:ext cx="14189357" cy="948817"/>
          </a:xfrm>
          <a:prstGeom prst="rect">
            <a:avLst/>
          </a:prstGeom>
        </p:spPr>
        <p:txBody>
          <a:bodyPr lIns="0" tIns="0" rIns="0" bIns="0" rtlCol="0" anchor="t">
            <a:spAutoFit/>
          </a:bodyPr>
          <a:lstStyle/>
          <a:p>
            <a:pPr marL="0" lvl="0" indent="0" algn="l">
              <a:lnSpc>
                <a:spcPts val="3877"/>
              </a:lnSpc>
              <a:spcBef>
                <a:spcPct val="0"/>
              </a:spcBef>
            </a:pPr>
            <a:r>
              <a:rPr lang="en-US" sz="2769">
                <a:solidFill>
                  <a:srgbClr val="331C2C"/>
                </a:solidFill>
                <a:latin typeface="Cooper BT Light"/>
              </a:rPr>
              <a:t>Despite offering a diverse selection of wines, Wine on Water struggles with inventory optimization due to its small inventory space </a:t>
            </a:r>
            <a:r>
              <a:rPr lang="en-US" sz="2769" u="none" strike="noStrike">
                <a:solidFill>
                  <a:srgbClr val="331C2C"/>
                </a:solidFill>
                <a:latin typeface="Cooper BT Light"/>
              </a:rPr>
              <a:t>leading to stock mismatches and missed sales.</a:t>
            </a:r>
          </a:p>
        </p:txBody>
      </p:sp>
      <p:sp>
        <p:nvSpPr>
          <p:cNvPr id="13" name="TextBox 13"/>
          <p:cNvSpPr txBox="1"/>
          <p:nvPr/>
        </p:nvSpPr>
        <p:spPr>
          <a:xfrm>
            <a:off x="2319517" y="6684215"/>
            <a:ext cx="14556174" cy="948817"/>
          </a:xfrm>
          <a:prstGeom prst="rect">
            <a:avLst/>
          </a:prstGeom>
        </p:spPr>
        <p:txBody>
          <a:bodyPr lIns="0" tIns="0" rIns="0" bIns="0" rtlCol="0" anchor="t">
            <a:spAutoFit/>
          </a:bodyPr>
          <a:lstStyle/>
          <a:p>
            <a:pPr marL="0" lvl="0" indent="0" algn="l">
              <a:lnSpc>
                <a:spcPts val="3877"/>
              </a:lnSpc>
              <a:spcBef>
                <a:spcPct val="0"/>
              </a:spcBef>
            </a:pPr>
            <a:r>
              <a:rPr lang="en-US" sz="2769">
                <a:solidFill>
                  <a:srgbClr val="331C2C"/>
                </a:solidFill>
                <a:latin typeface="Cooper BT Light"/>
              </a:rPr>
              <a:t>The primary issues at Wine on Water revolve around inventory management and marketing, with underlying themes in data utilization and customer satisfaction.</a:t>
            </a:r>
          </a:p>
        </p:txBody>
      </p:sp>
      <p:sp>
        <p:nvSpPr>
          <p:cNvPr id="14" name="Freeform 14"/>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5" name="Group 15"/>
          <p:cNvGrpSpPr/>
          <p:nvPr/>
        </p:nvGrpSpPr>
        <p:grpSpPr>
          <a:xfrm>
            <a:off x="16479430" y="8470436"/>
            <a:ext cx="1193520" cy="1159060"/>
            <a:chOff x="0" y="0"/>
            <a:chExt cx="1591360" cy="1545414"/>
          </a:xfrm>
        </p:grpSpPr>
        <p:grpSp>
          <p:nvGrpSpPr>
            <p:cNvPr id="16" name="Group 16"/>
            <p:cNvGrpSpPr/>
            <p:nvPr/>
          </p:nvGrpSpPr>
          <p:grpSpPr>
            <a:xfrm>
              <a:off x="22973" y="0"/>
              <a:ext cx="1545414" cy="1545414"/>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18" name="TextBox 18"/>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0" y="199997"/>
              <a:ext cx="1591360" cy="1095041"/>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7</a:t>
              </a:r>
            </a:p>
          </p:txBody>
        </p:sp>
      </p:grpSp>
      <p:sp>
        <p:nvSpPr>
          <p:cNvPr id="20" name="Freeform 20"/>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1" name="Freeform 21"/>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2" name="Freeform 22"/>
          <p:cNvSpPr/>
          <p:nvPr/>
        </p:nvSpPr>
        <p:spPr>
          <a:xfrm rot="665646">
            <a:off x="-1457097" y="5495697"/>
            <a:ext cx="4135775" cy="4891777"/>
          </a:xfrm>
          <a:custGeom>
            <a:avLst/>
            <a:gdLst/>
            <a:ahLst/>
            <a:cxnLst/>
            <a:rect l="l" t="t" r="r" b="b"/>
            <a:pathLst>
              <a:path w="4135775" h="4891777">
                <a:moveTo>
                  <a:pt x="0" y="0"/>
                </a:moveTo>
                <a:lnTo>
                  <a:pt x="4135775" y="0"/>
                </a:lnTo>
                <a:lnTo>
                  <a:pt x="4135775" y="4891777"/>
                </a:lnTo>
                <a:lnTo>
                  <a:pt x="0" y="489177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grpSp>
        <p:nvGrpSpPr>
          <p:cNvPr id="23" name="Group 23"/>
          <p:cNvGrpSpPr/>
          <p:nvPr/>
        </p:nvGrpSpPr>
        <p:grpSpPr>
          <a:xfrm>
            <a:off x="1002158" y="4552834"/>
            <a:ext cx="1186350" cy="1186350"/>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2E3E"/>
            </a:solidFill>
          </p:spPr>
          <p:txBody>
            <a:bodyPr/>
            <a:lstStyle/>
            <a:p>
              <a:endParaRPr lang="en-US"/>
            </a:p>
          </p:txBody>
        </p:sp>
        <p:sp>
          <p:nvSpPr>
            <p:cNvPr id="25" name="TextBox 25"/>
            <p:cNvSpPr txBox="1"/>
            <p:nvPr/>
          </p:nvSpPr>
          <p:spPr>
            <a:xfrm>
              <a:off x="76200" y="0"/>
              <a:ext cx="660400" cy="736600"/>
            </a:xfrm>
            <a:prstGeom prst="rect">
              <a:avLst/>
            </a:prstGeom>
          </p:spPr>
          <p:txBody>
            <a:bodyPr lIns="50800" tIns="50800" rIns="50800" bIns="50800" rtlCol="0" anchor="ctr"/>
            <a:lstStyle/>
            <a:p>
              <a:pPr algn="ctr">
                <a:lnSpc>
                  <a:spcPts val="6299"/>
                </a:lnSpc>
              </a:pPr>
              <a:r>
                <a:rPr lang="en-US" sz="4499">
                  <a:solidFill>
                    <a:srgbClr val="FFFFFF"/>
                  </a:solidFill>
                  <a:latin typeface="Cooper BT Bold"/>
                </a:rPr>
                <a:t>2</a:t>
              </a:r>
            </a:p>
          </p:txBody>
        </p:sp>
      </p:grpSp>
      <p:sp>
        <p:nvSpPr>
          <p:cNvPr id="26" name="TextBox 26"/>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grpSp>
        <p:nvGrpSpPr>
          <p:cNvPr id="27" name="Group 27"/>
          <p:cNvGrpSpPr/>
          <p:nvPr/>
        </p:nvGrpSpPr>
        <p:grpSpPr>
          <a:xfrm>
            <a:off x="1002158" y="6533271"/>
            <a:ext cx="1186350" cy="1186350"/>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2E3E"/>
            </a:solidFill>
          </p:spPr>
          <p:txBody>
            <a:bodyPr/>
            <a:lstStyle/>
            <a:p>
              <a:endParaRPr lang="en-US"/>
            </a:p>
          </p:txBody>
        </p:sp>
        <p:sp>
          <p:nvSpPr>
            <p:cNvPr id="29" name="TextBox 29"/>
            <p:cNvSpPr txBox="1"/>
            <p:nvPr/>
          </p:nvSpPr>
          <p:spPr>
            <a:xfrm>
              <a:off x="76200" y="0"/>
              <a:ext cx="660400" cy="736600"/>
            </a:xfrm>
            <a:prstGeom prst="rect">
              <a:avLst/>
            </a:prstGeom>
          </p:spPr>
          <p:txBody>
            <a:bodyPr lIns="50800" tIns="50800" rIns="50800" bIns="50800" rtlCol="0" anchor="ctr"/>
            <a:lstStyle/>
            <a:p>
              <a:pPr algn="ctr">
                <a:lnSpc>
                  <a:spcPts val="6299"/>
                </a:lnSpc>
              </a:pPr>
              <a:r>
                <a:rPr lang="en-US" sz="4499">
                  <a:solidFill>
                    <a:srgbClr val="FFFFFF"/>
                  </a:solidFill>
                  <a:latin typeface="Cooper BT Bold"/>
                </a:rPr>
                <a:t>3</a:t>
              </a:r>
            </a:p>
          </p:txBody>
        </p:sp>
      </p:grpSp>
      <p:sp>
        <p:nvSpPr>
          <p:cNvPr id="30" name="TextBox 30"/>
          <p:cNvSpPr txBox="1"/>
          <p:nvPr/>
        </p:nvSpPr>
        <p:spPr>
          <a:xfrm>
            <a:off x="2319517" y="4505209"/>
            <a:ext cx="14373064" cy="1434592"/>
          </a:xfrm>
          <a:prstGeom prst="rect">
            <a:avLst/>
          </a:prstGeom>
        </p:spPr>
        <p:txBody>
          <a:bodyPr lIns="0" tIns="0" rIns="0" bIns="0" rtlCol="0" anchor="t">
            <a:spAutoFit/>
          </a:bodyPr>
          <a:lstStyle/>
          <a:p>
            <a:pPr marL="0" lvl="0" indent="0" algn="l">
              <a:lnSpc>
                <a:spcPts val="3877"/>
              </a:lnSpc>
              <a:spcBef>
                <a:spcPct val="0"/>
              </a:spcBef>
            </a:pPr>
            <a:r>
              <a:rPr lang="en-US" sz="2769">
                <a:solidFill>
                  <a:srgbClr val="331C2C"/>
                </a:solidFill>
                <a:latin typeface="Cooper BT Light"/>
              </a:rPr>
              <a:t>The organization heavily relies on subjective assessments and past sales data to gauge the quality of wines. However, this approach may not consistently align with broader customer quality expectations.</a:t>
            </a:r>
          </a:p>
        </p:txBody>
      </p:sp>
      <p:pic>
        <p:nvPicPr>
          <p:cNvPr id="45" name="Audio 44">
            <a:hlinkClick r:id="" action="ppaction://media"/>
            <a:extLst>
              <a:ext uri="{FF2B5EF4-FFF2-40B4-BE49-F238E27FC236}">
                <a16:creationId xmlns:a16="http://schemas.microsoft.com/office/drawing/2014/main" id="{018B800E-C561-DAC9-B77F-1DD0C4D543BC}"/>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73753"/>
    </mc:Choice>
    <mc:Fallback xmlns="">
      <p:transition spd="slow" advTm="737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8" name="Freeform 22">
            <a:extLst>
              <a:ext uri="{FF2B5EF4-FFF2-40B4-BE49-F238E27FC236}">
                <a16:creationId xmlns:a16="http://schemas.microsoft.com/office/drawing/2014/main" id="{4A93497F-D862-7D87-8A30-3262ACEA5D15}"/>
              </a:ext>
            </a:extLst>
          </p:cNvPr>
          <p:cNvSpPr/>
          <p:nvPr/>
        </p:nvSpPr>
        <p:spPr>
          <a:xfrm>
            <a:off x="9489635" y="6283290"/>
            <a:ext cx="6758691" cy="2242401"/>
          </a:xfrm>
          <a:custGeom>
            <a:avLst/>
            <a:gdLst/>
            <a:ahLst/>
            <a:cxnLst/>
            <a:rect l="l" t="t" r="r" b="b"/>
            <a:pathLst>
              <a:path w="825894" h="274015">
                <a:moveTo>
                  <a:pt x="124857" y="0"/>
                </a:moveTo>
                <a:lnTo>
                  <a:pt x="701037" y="0"/>
                </a:lnTo>
                <a:cubicBezTo>
                  <a:pt x="734151" y="0"/>
                  <a:pt x="765909" y="13155"/>
                  <a:pt x="789325" y="36570"/>
                </a:cubicBezTo>
                <a:cubicBezTo>
                  <a:pt x="812740" y="59985"/>
                  <a:pt x="825894" y="91743"/>
                  <a:pt x="825894" y="124857"/>
                </a:cubicBezTo>
                <a:lnTo>
                  <a:pt x="825894" y="149159"/>
                </a:lnTo>
                <a:cubicBezTo>
                  <a:pt x="825894" y="182273"/>
                  <a:pt x="812740" y="214030"/>
                  <a:pt x="789325" y="237446"/>
                </a:cubicBezTo>
                <a:cubicBezTo>
                  <a:pt x="765909" y="260861"/>
                  <a:pt x="734151" y="274015"/>
                  <a:pt x="701037" y="274015"/>
                </a:cubicBezTo>
                <a:lnTo>
                  <a:pt x="124857" y="274015"/>
                </a:lnTo>
                <a:cubicBezTo>
                  <a:pt x="91743" y="274015"/>
                  <a:pt x="59985" y="260861"/>
                  <a:pt x="36570" y="237446"/>
                </a:cubicBezTo>
                <a:cubicBezTo>
                  <a:pt x="13155" y="214030"/>
                  <a:pt x="0" y="182273"/>
                  <a:pt x="0" y="149159"/>
                </a:cubicBezTo>
                <a:lnTo>
                  <a:pt x="0" y="124857"/>
                </a:lnTo>
                <a:cubicBezTo>
                  <a:pt x="0" y="91743"/>
                  <a:pt x="13155" y="59985"/>
                  <a:pt x="36570" y="36570"/>
                </a:cubicBezTo>
                <a:cubicBezTo>
                  <a:pt x="59985" y="13155"/>
                  <a:pt x="91743" y="0"/>
                  <a:pt x="124857" y="0"/>
                </a:cubicBezTo>
                <a:close/>
              </a:path>
            </a:pathLst>
          </a:custGeom>
          <a:solidFill>
            <a:srgbClr val="CEB3C0"/>
          </a:solidFill>
        </p:spPr>
        <p:txBody>
          <a:bodyPr/>
          <a:lstStyle/>
          <a:p>
            <a:endParaRPr lang="en-US"/>
          </a:p>
        </p:txBody>
      </p:sp>
      <p:sp>
        <p:nvSpPr>
          <p:cNvPr id="5" name="TextBox 5"/>
          <p:cNvSpPr txBox="1"/>
          <p:nvPr/>
        </p:nvSpPr>
        <p:spPr>
          <a:xfrm>
            <a:off x="9755641" y="6724166"/>
            <a:ext cx="6226677" cy="1434592"/>
          </a:xfrm>
          <a:prstGeom prst="rect">
            <a:avLst/>
          </a:prstGeom>
        </p:spPr>
        <p:txBody>
          <a:bodyPr lIns="0" tIns="0" rIns="0" bIns="0" rtlCol="0" anchor="t">
            <a:spAutoFit/>
          </a:bodyPr>
          <a:lstStyle/>
          <a:p>
            <a:pPr algn="ctr">
              <a:lnSpc>
                <a:spcPts val="3877"/>
              </a:lnSpc>
            </a:pPr>
            <a:r>
              <a:rPr lang="en-US" sz="2769" dirty="0">
                <a:solidFill>
                  <a:srgbClr val="331C2C"/>
                </a:solidFill>
                <a:latin typeface="Cooper BT Light"/>
              </a:rPr>
              <a:t>Prioritize stocking high-quality white wines to optimize inventory within space limitations.</a:t>
            </a:r>
          </a:p>
        </p:txBody>
      </p:sp>
      <p:sp>
        <p:nvSpPr>
          <p:cNvPr id="6" name="TextBox 6"/>
          <p:cNvSpPr txBox="1"/>
          <p:nvPr/>
        </p:nvSpPr>
        <p:spPr>
          <a:xfrm>
            <a:off x="9540050" y="5631419"/>
            <a:ext cx="6852422" cy="576055"/>
          </a:xfrm>
          <a:prstGeom prst="rect">
            <a:avLst/>
          </a:prstGeom>
        </p:spPr>
        <p:txBody>
          <a:bodyPr lIns="0" tIns="0" rIns="0" bIns="0" rtlCol="0" anchor="t">
            <a:spAutoFit/>
          </a:bodyPr>
          <a:lstStyle/>
          <a:p>
            <a:pPr algn="ctr">
              <a:lnSpc>
                <a:spcPts val="4927"/>
              </a:lnSpc>
            </a:pPr>
            <a:r>
              <a:rPr lang="en-US" sz="3519" dirty="0">
                <a:latin typeface="Cooper BT Bold"/>
              </a:rPr>
              <a:t>Inventory Optimization</a:t>
            </a:r>
          </a:p>
        </p:txBody>
      </p:sp>
      <p:grpSp>
        <p:nvGrpSpPr>
          <p:cNvPr id="7" name="Group 7"/>
          <p:cNvGrpSpPr/>
          <p:nvPr/>
        </p:nvGrpSpPr>
        <p:grpSpPr>
          <a:xfrm>
            <a:off x="4284703" y="3011876"/>
            <a:ext cx="9718593" cy="2406331"/>
            <a:chOff x="0" y="0"/>
            <a:chExt cx="1187586" cy="294047"/>
          </a:xfrm>
        </p:grpSpPr>
        <p:sp>
          <p:nvSpPr>
            <p:cNvPr id="8" name="Freeform 8"/>
            <p:cNvSpPr/>
            <p:nvPr/>
          </p:nvSpPr>
          <p:spPr>
            <a:xfrm>
              <a:off x="0" y="0"/>
              <a:ext cx="1187586" cy="294047"/>
            </a:xfrm>
            <a:custGeom>
              <a:avLst/>
              <a:gdLst/>
              <a:ahLst/>
              <a:cxnLst/>
              <a:rect l="l" t="t" r="r" b="b"/>
              <a:pathLst>
                <a:path w="1187586" h="294047">
                  <a:moveTo>
                    <a:pt x="86920" y="0"/>
                  </a:moveTo>
                  <a:lnTo>
                    <a:pt x="1100666" y="0"/>
                  </a:lnTo>
                  <a:cubicBezTo>
                    <a:pt x="1123719" y="0"/>
                    <a:pt x="1145827" y="9158"/>
                    <a:pt x="1162128" y="25458"/>
                  </a:cubicBezTo>
                  <a:cubicBezTo>
                    <a:pt x="1178429" y="41759"/>
                    <a:pt x="1187586" y="63868"/>
                    <a:pt x="1187586" y="86920"/>
                  </a:cubicBezTo>
                  <a:lnTo>
                    <a:pt x="1187586" y="207127"/>
                  </a:lnTo>
                  <a:cubicBezTo>
                    <a:pt x="1187586" y="255132"/>
                    <a:pt x="1148671" y="294047"/>
                    <a:pt x="1100666" y="294047"/>
                  </a:cubicBezTo>
                  <a:lnTo>
                    <a:pt x="86920" y="294047"/>
                  </a:lnTo>
                  <a:cubicBezTo>
                    <a:pt x="38916" y="294047"/>
                    <a:pt x="0" y="255132"/>
                    <a:pt x="0" y="207127"/>
                  </a:cubicBezTo>
                  <a:lnTo>
                    <a:pt x="0" y="86920"/>
                  </a:lnTo>
                  <a:cubicBezTo>
                    <a:pt x="0" y="38916"/>
                    <a:pt x="38916" y="0"/>
                    <a:pt x="86920" y="0"/>
                  </a:cubicBezTo>
                  <a:close/>
                </a:path>
              </a:pathLst>
            </a:custGeom>
            <a:solidFill>
              <a:srgbClr val="CEB3C0"/>
            </a:solidFill>
          </p:spPr>
          <p:txBody>
            <a:bodyPr/>
            <a:lstStyle/>
            <a:p>
              <a:endParaRPr lang="en-US"/>
            </a:p>
          </p:txBody>
        </p:sp>
        <p:sp>
          <p:nvSpPr>
            <p:cNvPr id="9" name="TextBox 9"/>
            <p:cNvSpPr txBox="1"/>
            <p:nvPr/>
          </p:nvSpPr>
          <p:spPr>
            <a:xfrm>
              <a:off x="0" y="-47625"/>
              <a:ext cx="1187586" cy="341672"/>
            </a:xfrm>
            <a:prstGeom prst="rect">
              <a:avLst/>
            </a:prstGeom>
          </p:spPr>
          <p:txBody>
            <a:bodyPr lIns="50800" tIns="50800" rIns="50800" bIns="50800" rtlCol="0" anchor="ctr"/>
            <a:lstStyle/>
            <a:p>
              <a:pPr marL="0" lvl="0" indent="0" algn="ctr">
                <a:lnSpc>
                  <a:spcPts val="3888"/>
                </a:lnSpc>
                <a:spcBef>
                  <a:spcPct val="0"/>
                </a:spcBef>
              </a:pPr>
              <a:endParaRPr/>
            </a:p>
          </p:txBody>
        </p:sp>
      </p:grpSp>
      <p:sp>
        <p:nvSpPr>
          <p:cNvPr id="10" name="TextBox 10"/>
          <p:cNvSpPr txBox="1"/>
          <p:nvPr/>
        </p:nvSpPr>
        <p:spPr>
          <a:xfrm>
            <a:off x="3593343" y="2443690"/>
            <a:ext cx="11101314" cy="576055"/>
          </a:xfrm>
          <a:prstGeom prst="rect">
            <a:avLst/>
          </a:prstGeom>
        </p:spPr>
        <p:txBody>
          <a:bodyPr lIns="0" tIns="0" rIns="0" bIns="0" rtlCol="0" anchor="t">
            <a:spAutoFit/>
          </a:bodyPr>
          <a:lstStyle/>
          <a:p>
            <a:pPr algn="ctr">
              <a:lnSpc>
                <a:spcPts val="4927"/>
              </a:lnSpc>
            </a:pPr>
            <a:r>
              <a:rPr lang="en-US" sz="3519" dirty="0">
                <a:latin typeface="Cooper BT Bold"/>
              </a:rPr>
              <a:t>Predictive Modeling for Quality Assessment</a:t>
            </a:r>
          </a:p>
        </p:txBody>
      </p:sp>
      <p:sp>
        <p:nvSpPr>
          <p:cNvPr id="11" name="Freeform 11"/>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2" name="Group 12"/>
          <p:cNvGrpSpPr/>
          <p:nvPr/>
        </p:nvGrpSpPr>
        <p:grpSpPr>
          <a:xfrm>
            <a:off x="16479430" y="8470436"/>
            <a:ext cx="1193520" cy="1159060"/>
            <a:chOff x="0" y="0"/>
            <a:chExt cx="1591360" cy="1545414"/>
          </a:xfrm>
        </p:grpSpPr>
        <p:grpSp>
          <p:nvGrpSpPr>
            <p:cNvPr id="13" name="Group 13"/>
            <p:cNvGrpSpPr/>
            <p:nvPr/>
          </p:nvGrpSpPr>
          <p:grpSpPr>
            <a:xfrm>
              <a:off x="22973" y="0"/>
              <a:ext cx="1545414" cy="1545414"/>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0" y="199997"/>
              <a:ext cx="1591360" cy="1095041"/>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8</a:t>
              </a:r>
            </a:p>
          </p:txBody>
        </p:sp>
      </p:grpSp>
      <p:sp>
        <p:nvSpPr>
          <p:cNvPr id="17" name="Freeform 17"/>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8" name="Freeform 18"/>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9" name="Freeform 19"/>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0" name="TextBox 20"/>
          <p:cNvSpPr txBox="1"/>
          <p:nvPr/>
        </p:nvSpPr>
        <p:spPr>
          <a:xfrm>
            <a:off x="2130121" y="5646463"/>
            <a:ext cx="6758691" cy="576055"/>
          </a:xfrm>
          <a:prstGeom prst="rect">
            <a:avLst/>
          </a:prstGeom>
        </p:spPr>
        <p:txBody>
          <a:bodyPr lIns="0" tIns="0" rIns="0" bIns="0" rtlCol="0" anchor="t">
            <a:spAutoFit/>
          </a:bodyPr>
          <a:lstStyle/>
          <a:p>
            <a:pPr algn="ctr">
              <a:lnSpc>
                <a:spcPts val="4927"/>
              </a:lnSpc>
            </a:pPr>
            <a:r>
              <a:rPr lang="en-US" sz="3519" dirty="0">
                <a:latin typeface="Cooper BT Bold"/>
              </a:rPr>
              <a:t>Customer Satisfaction</a:t>
            </a:r>
          </a:p>
        </p:txBody>
      </p:sp>
      <p:grpSp>
        <p:nvGrpSpPr>
          <p:cNvPr id="21" name="Group 21"/>
          <p:cNvGrpSpPr/>
          <p:nvPr/>
        </p:nvGrpSpPr>
        <p:grpSpPr>
          <a:xfrm>
            <a:off x="2130121" y="6261027"/>
            <a:ext cx="6758691" cy="2242401"/>
            <a:chOff x="0" y="0"/>
            <a:chExt cx="825894" cy="274015"/>
          </a:xfrm>
        </p:grpSpPr>
        <p:sp>
          <p:nvSpPr>
            <p:cNvPr id="22" name="Freeform 22"/>
            <p:cNvSpPr/>
            <p:nvPr/>
          </p:nvSpPr>
          <p:spPr>
            <a:xfrm>
              <a:off x="0" y="0"/>
              <a:ext cx="825894" cy="274015"/>
            </a:xfrm>
            <a:custGeom>
              <a:avLst/>
              <a:gdLst/>
              <a:ahLst/>
              <a:cxnLst/>
              <a:rect l="l" t="t" r="r" b="b"/>
              <a:pathLst>
                <a:path w="825894" h="274015">
                  <a:moveTo>
                    <a:pt x="124857" y="0"/>
                  </a:moveTo>
                  <a:lnTo>
                    <a:pt x="701037" y="0"/>
                  </a:lnTo>
                  <a:cubicBezTo>
                    <a:pt x="734151" y="0"/>
                    <a:pt x="765909" y="13155"/>
                    <a:pt x="789325" y="36570"/>
                  </a:cubicBezTo>
                  <a:cubicBezTo>
                    <a:pt x="812740" y="59985"/>
                    <a:pt x="825894" y="91743"/>
                    <a:pt x="825894" y="124857"/>
                  </a:cubicBezTo>
                  <a:lnTo>
                    <a:pt x="825894" y="149159"/>
                  </a:lnTo>
                  <a:cubicBezTo>
                    <a:pt x="825894" y="182273"/>
                    <a:pt x="812740" y="214030"/>
                    <a:pt x="789325" y="237446"/>
                  </a:cubicBezTo>
                  <a:cubicBezTo>
                    <a:pt x="765909" y="260861"/>
                    <a:pt x="734151" y="274015"/>
                    <a:pt x="701037" y="274015"/>
                  </a:cubicBezTo>
                  <a:lnTo>
                    <a:pt x="124857" y="274015"/>
                  </a:lnTo>
                  <a:cubicBezTo>
                    <a:pt x="91743" y="274015"/>
                    <a:pt x="59985" y="260861"/>
                    <a:pt x="36570" y="237446"/>
                  </a:cubicBezTo>
                  <a:cubicBezTo>
                    <a:pt x="13155" y="214030"/>
                    <a:pt x="0" y="182273"/>
                    <a:pt x="0" y="149159"/>
                  </a:cubicBezTo>
                  <a:lnTo>
                    <a:pt x="0" y="124857"/>
                  </a:lnTo>
                  <a:cubicBezTo>
                    <a:pt x="0" y="91743"/>
                    <a:pt x="13155" y="59985"/>
                    <a:pt x="36570" y="36570"/>
                  </a:cubicBezTo>
                  <a:cubicBezTo>
                    <a:pt x="59985" y="13155"/>
                    <a:pt x="91743" y="0"/>
                    <a:pt x="124857" y="0"/>
                  </a:cubicBezTo>
                  <a:close/>
                </a:path>
              </a:pathLst>
            </a:custGeom>
            <a:solidFill>
              <a:srgbClr val="CEB3C0"/>
            </a:solidFill>
          </p:spPr>
          <p:txBody>
            <a:bodyPr/>
            <a:lstStyle/>
            <a:p>
              <a:endParaRPr lang="en-US"/>
            </a:p>
          </p:txBody>
        </p:sp>
        <p:sp>
          <p:nvSpPr>
            <p:cNvPr id="23" name="TextBox 23"/>
            <p:cNvSpPr txBox="1"/>
            <p:nvPr/>
          </p:nvSpPr>
          <p:spPr>
            <a:xfrm>
              <a:off x="0" y="-28575"/>
              <a:ext cx="825894" cy="302590"/>
            </a:xfrm>
            <a:prstGeom prst="rect">
              <a:avLst/>
            </a:prstGeom>
          </p:spPr>
          <p:txBody>
            <a:bodyPr lIns="50800" tIns="50800" rIns="50800" bIns="50800" rtlCol="0" anchor="ctr"/>
            <a:lstStyle/>
            <a:p>
              <a:pPr algn="ctr">
                <a:lnSpc>
                  <a:spcPts val="2100"/>
                </a:lnSpc>
              </a:pPr>
              <a:endParaRPr/>
            </a:p>
          </p:txBody>
        </p:sp>
      </p:grpSp>
      <p:sp>
        <p:nvSpPr>
          <p:cNvPr id="24" name="TextBox 24"/>
          <p:cNvSpPr txBox="1"/>
          <p:nvPr/>
        </p:nvSpPr>
        <p:spPr>
          <a:xfrm>
            <a:off x="2633654" y="6387514"/>
            <a:ext cx="5751623" cy="1920367"/>
          </a:xfrm>
          <a:prstGeom prst="rect">
            <a:avLst/>
          </a:prstGeom>
        </p:spPr>
        <p:txBody>
          <a:bodyPr lIns="0" tIns="0" rIns="0" bIns="0" rtlCol="0" anchor="t">
            <a:spAutoFit/>
          </a:bodyPr>
          <a:lstStyle/>
          <a:p>
            <a:pPr algn="ctr">
              <a:lnSpc>
                <a:spcPts val="3877"/>
              </a:lnSpc>
              <a:spcBef>
                <a:spcPct val="0"/>
              </a:spcBef>
            </a:pPr>
            <a:r>
              <a:rPr lang="en-US" sz="2769" dirty="0">
                <a:solidFill>
                  <a:srgbClr val="000000"/>
                </a:solidFill>
                <a:latin typeface="Cooper BT Light"/>
              </a:rPr>
              <a:t> Align inventory with quality predictions to increase customer satisfaction and loyalty, leading to improved sales and profitability.</a:t>
            </a:r>
          </a:p>
        </p:txBody>
      </p:sp>
      <p:sp>
        <p:nvSpPr>
          <p:cNvPr id="25" name="TextBox 25"/>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dirty="0">
                <a:solidFill>
                  <a:srgbClr val="331C2C"/>
                </a:solidFill>
                <a:latin typeface="Cooper BT Bold"/>
              </a:rPr>
              <a:t>University of Tampa| 2024</a:t>
            </a:r>
          </a:p>
        </p:txBody>
      </p:sp>
      <p:sp>
        <p:nvSpPr>
          <p:cNvPr id="26" name="TextBox 26"/>
          <p:cNvSpPr txBox="1"/>
          <p:nvPr/>
        </p:nvSpPr>
        <p:spPr>
          <a:xfrm>
            <a:off x="4623072" y="3457564"/>
            <a:ext cx="9041854" cy="1434592"/>
          </a:xfrm>
          <a:prstGeom prst="rect">
            <a:avLst/>
          </a:prstGeom>
        </p:spPr>
        <p:txBody>
          <a:bodyPr lIns="0" tIns="0" rIns="0" bIns="0" rtlCol="0" anchor="t">
            <a:spAutoFit/>
          </a:bodyPr>
          <a:lstStyle/>
          <a:p>
            <a:pPr algn="ctr">
              <a:lnSpc>
                <a:spcPts val="3877"/>
              </a:lnSpc>
            </a:pPr>
            <a:r>
              <a:rPr lang="en-US" sz="2769" dirty="0">
                <a:solidFill>
                  <a:srgbClr val="000000"/>
                </a:solidFill>
                <a:latin typeface="Canva Sans"/>
              </a:rPr>
              <a:t> Implement regression or classification models to predict white wine quality based on chemical attributes, enabling proactive inventory selection.</a:t>
            </a:r>
          </a:p>
        </p:txBody>
      </p:sp>
      <p:sp>
        <p:nvSpPr>
          <p:cNvPr id="27" name="TextBox 27"/>
          <p:cNvSpPr txBox="1"/>
          <p:nvPr/>
        </p:nvSpPr>
        <p:spPr>
          <a:xfrm>
            <a:off x="1233776" y="993550"/>
            <a:ext cx="15820449" cy="863012"/>
          </a:xfrm>
          <a:prstGeom prst="rect">
            <a:avLst/>
          </a:prstGeom>
        </p:spPr>
        <p:txBody>
          <a:bodyPr lIns="0" tIns="0" rIns="0" bIns="0" rtlCol="0" anchor="t">
            <a:spAutoFit/>
          </a:bodyPr>
          <a:lstStyle/>
          <a:p>
            <a:pPr algn="ctr">
              <a:lnSpc>
                <a:spcPts val="7032"/>
              </a:lnSpc>
            </a:pPr>
            <a:r>
              <a:rPr lang="en-US" sz="5023">
                <a:solidFill>
                  <a:srgbClr val="331C2C"/>
                </a:solidFill>
                <a:latin typeface="Cooper BT Bold"/>
              </a:rPr>
              <a:t>APPLICATIONS TO BUSINESS PROBLEMS</a:t>
            </a:r>
          </a:p>
        </p:txBody>
      </p:sp>
      <p:pic>
        <p:nvPicPr>
          <p:cNvPr id="37" name="Audio 36">
            <a:hlinkClick r:id="" action="ppaction://media"/>
            <a:extLst>
              <a:ext uri="{FF2B5EF4-FFF2-40B4-BE49-F238E27FC236}">
                <a16:creationId xmlns:a16="http://schemas.microsoft.com/office/drawing/2014/main" id="{73C2EE7D-E1C6-F139-E370-A2DCCAA99DBA}"/>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3508"/>
    </mc:Choice>
    <mc:Fallback xmlns="">
      <p:transition spd="slow" advTm="33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DE0D1"/>
        </a:solidFill>
        <a:effectLst/>
      </p:bgPr>
    </p:bg>
    <p:spTree>
      <p:nvGrpSpPr>
        <p:cNvPr id="1" name=""/>
        <p:cNvGrpSpPr/>
        <p:nvPr/>
      </p:nvGrpSpPr>
      <p:grpSpPr>
        <a:xfrm>
          <a:off x="0" y="0"/>
          <a:ext cx="0" cy="0"/>
          <a:chOff x="0" y="0"/>
          <a:chExt cx="0" cy="0"/>
        </a:xfrm>
      </p:grpSpPr>
      <p:sp>
        <p:nvSpPr>
          <p:cNvPr id="2" name="TextBox 2"/>
          <p:cNvSpPr txBox="1"/>
          <p:nvPr/>
        </p:nvSpPr>
        <p:spPr>
          <a:xfrm>
            <a:off x="1366245" y="2485530"/>
            <a:ext cx="15555510" cy="3377651"/>
          </a:xfrm>
          <a:prstGeom prst="rect">
            <a:avLst/>
          </a:prstGeom>
        </p:spPr>
        <p:txBody>
          <a:bodyPr lIns="0" tIns="0" rIns="0" bIns="0" rtlCol="0" anchor="t">
            <a:spAutoFit/>
          </a:bodyPr>
          <a:lstStyle/>
          <a:p>
            <a:pPr>
              <a:lnSpc>
                <a:spcPts val="3880"/>
              </a:lnSpc>
            </a:pPr>
            <a:r>
              <a:rPr lang="en-US" sz="2771">
                <a:solidFill>
                  <a:srgbClr val="000000"/>
                </a:solidFill>
                <a:latin typeface="Cooper BT Light"/>
              </a:rPr>
              <a:t>The wine quality data set comprises of white variants of wine. This dataset contains numeric attributes representing various physicochemical attributes of wine such as acidity, sugar content, and alcohol concentration.</a:t>
            </a:r>
          </a:p>
          <a:p>
            <a:pPr>
              <a:lnSpc>
                <a:spcPts val="3880"/>
              </a:lnSpc>
            </a:pPr>
            <a:endParaRPr lang="en-US" sz="2771">
              <a:solidFill>
                <a:srgbClr val="000000"/>
              </a:solidFill>
              <a:latin typeface="Cooper BT Light"/>
            </a:endParaRPr>
          </a:p>
          <a:p>
            <a:pPr marL="598394" lvl="1" indent="-299197">
              <a:lnSpc>
                <a:spcPts val="3880"/>
              </a:lnSpc>
              <a:buFont typeface="Arial"/>
              <a:buChar char="•"/>
            </a:pPr>
            <a:r>
              <a:rPr lang="en-US" sz="2771">
                <a:solidFill>
                  <a:srgbClr val="000000"/>
                </a:solidFill>
                <a:latin typeface="Cooper BT Light"/>
              </a:rPr>
              <a:t>The 'Quality' attribute serves as the target variable, indicating the perceived quality of wine based on sensory evaluations.</a:t>
            </a:r>
          </a:p>
          <a:p>
            <a:pPr marL="598394" lvl="1" indent="-299197" algn="l">
              <a:lnSpc>
                <a:spcPts val="3880"/>
              </a:lnSpc>
              <a:buFont typeface="Arial"/>
              <a:buChar char="•"/>
            </a:pPr>
            <a:r>
              <a:rPr lang="en-US" sz="2771">
                <a:solidFill>
                  <a:srgbClr val="000000"/>
                </a:solidFill>
                <a:latin typeface="Cooper BT Light"/>
              </a:rPr>
              <a:t>The Quality ratings range from 3 to 9, with higher scores &gt;7 indicating better quality.</a:t>
            </a:r>
          </a:p>
        </p:txBody>
      </p:sp>
      <p:sp>
        <p:nvSpPr>
          <p:cNvPr id="3" name="TextBox 3"/>
          <p:cNvSpPr txBox="1"/>
          <p:nvPr/>
        </p:nvSpPr>
        <p:spPr>
          <a:xfrm>
            <a:off x="2553980" y="923925"/>
            <a:ext cx="13180039" cy="871220"/>
          </a:xfrm>
          <a:prstGeom prst="rect">
            <a:avLst/>
          </a:prstGeom>
        </p:spPr>
        <p:txBody>
          <a:bodyPr lIns="0" tIns="0" rIns="0" bIns="0" rtlCol="0" anchor="t">
            <a:spAutoFit/>
          </a:bodyPr>
          <a:lstStyle/>
          <a:p>
            <a:pPr algn="ctr">
              <a:lnSpc>
                <a:spcPts val="7000"/>
              </a:lnSpc>
            </a:pPr>
            <a:r>
              <a:rPr lang="en-US" sz="5000">
                <a:solidFill>
                  <a:srgbClr val="331C2C"/>
                </a:solidFill>
                <a:latin typeface="Cooper BT Bold"/>
              </a:rPr>
              <a:t>DATASET OVERVIEW</a:t>
            </a:r>
          </a:p>
        </p:txBody>
      </p:sp>
      <p:sp>
        <p:nvSpPr>
          <p:cNvPr id="4" name="Freeform 4"/>
          <p:cNvSpPr/>
          <p:nvPr/>
        </p:nvSpPr>
        <p:spPr>
          <a:xfrm rot="10659771">
            <a:off x="16939064" y="7804610"/>
            <a:ext cx="3371126" cy="4478549"/>
          </a:xfrm>
          <a:custGeom>
            <a:avLst/>
            <a:gdLst/>
            <a:ahLst/>
            <a:cxnLst/>
            <a:rect l="l" t="t" r="r" b="b"/>
            <a:pathLst>
              <a:path w="3371126" h="4478549">
                <a:moveTo>
                  <a:pt x="0" y="0"/>
                </a:moveTo>
                <a:lnTo>
                  <a:pt x="3371126" y="0"/>
                </a:lnTo>
                <a:lnTo>
                  <a:pt x="3371126" y="4478549"/>
                </a:lnTo>
                <a:lnTo>
                  <a:pt x="0" y="44785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5" name="Group 5"/>
          <p:cNvGrpSpPr/>
          <p:nvPr/>
        </p:nvGrpSpPr>
        <p:grpSpPr>
          <a:xfrm>
            <a:off x="16479430" y="8470436"/>
            <a:ext cx="1193520" cy="1159060"/>
            <a:chOff x="0" y="0"/>
            <a:chExt cx="1591360" cy="1545414"/>
          </a:xfrm>
        </p:grpSpPr>
        <p:grpSp>
          <p:nvGrpSpPr>
            <p:cNvPr id="6" name="Group 6"/>
            <p:cNvGrpSpPr/>
            <p:nvPr/>
          </p:nvGrpSpPr>
          <p:grpSpPr>
            <a:xfrm>
              <a:off x="22973" y="0"/>
              <a:ext cx="1545414" cy="154541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EB3C0"/>
              </a:solidFill>
            </p:spPr>
            <p:txBody>
              <a:bodyPr/>
              <a:lstStyle/>
              <a:p>
                <a:endParaRPr lang="en-US"/>
              </a:p>
            </p:txBody>
          </p:sp>
          <p:sp>
            <p:nvSpPr>
              <p:cNvPr id="8" name="TextBox 8"/>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199997"/>
              <a:ext cx="1591360" cy="1080307"/>
            </a:xfrm>
            <a:prstGeom prst="rect">
              <a:avLst/>
            </a:prstGeom>
          </p:spPr>
          <p:txBody>
            <a:bodyPr lIns="0" tIns="0" rIns="0" bIns="0" rtlCol="0" anchor="t">
              <a:spAutoFit/>
            </a:bodyPr>
            <a:lstStyle/>
            <a:p>
              <a:pPr algn="ctr">
                <a:lnSpc>
                  <a:spcPts val="6790"/>
                </a:lnSpc>
              </a:pPr>
              <a:r>
                <a:rPr lang="en-US" sz="4850">
                  <a:solidFill>
                    <a:srgbClr val="331C2C"/>
                  </a:solidFill>
                  <a:latin typeface="Cooper BT Bold"/>
                </a:rPr>
                <a:t>9</a:t>
              </a:r>
            </a:p>
          </p:txBody>
        </p:sp>
      </p:grpSp>
      <p:sp>
        <p:nvSpPr>
          <p:cNvPr id="10" name="Freeform 10"/>
          <p:cNvSpPr/>
          <p:nvPr/>
        </p:nvSpPr>
        <p:spPr>
          <a:xfrm rot="-10690362">
            <a:off x="14516937" y="-1346836"/>
            <a:ext cx="4134546" cy="4890324"/>
          </a:xfrm>
          <a:custGeom>
            <a:avLst/>
            <a:gdLst/>
            <a:ahLst/>
            <a:cxnLst/>
            <a:rect l="l" t="t" r="r" b="b"/>
            <a:pathLst>
              <a:path w="4134546" h="4890324">
                <a:moveTo>
                  <a:pt x="0" y="0"/>
                </a:moveTo>
                <a:lnTo>
                  <a:pt x="4134546" y="0"/>
                </a:lnTo>
                <a:lnTo>
                  <a:pt x="4134546" y="4890323"/>
                </a:lnTo>
                <a:lnTo>
                  <a:pt x="0" y="48903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1" name="Freeform 11"/>
          <p:cNvSpPr/>
          <p:nvPr/>
        </p:nvSpPr>
        <p:spPr>
          <a:xfrm>
            <a:off x="-1889093" y="-1787536"/>
            <a:ext cx="3105152" cy="4125202"/>
          </a:xfrm>
          <a:custGeom>
            <a:avLst/>
            <a:gdLst/>
            <a:ahLst/>
            <a:cxnLst/>
            <a:rect l="l" t="t" r="r" b="b"/>
            <a:pathLst>
              <a:path w="3105152" h="4125202">
                <a:moveTo>
                  <a:pt x="0" y="0"/>
                </a:moveTo>
                <a:lnTo>
                  <a:pt x="3105152" y="0"/>
                </a:lnTo>
                <a:lnTo>
                  <a:pt x="3105152" y="4125202"/>
                </a:lnTo>
                <a:lnTo>
                  <a:pt x="0" y="41252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2" name="Freeform 12"/>
          <p:cNvSpPr/>
          <p:nvPr/>
        </p:nvSpPr>
        <p:spPr>
          <a:xfrm rot="665646">
            <a:off x="-607849" y="7151772"/>
            <a:ext cx="4135775" cy="4891777"/>
          </a:xfrm>
          <a:custGeom>
            <a:avLst/>
            <a:gdLst/>
            <a:ahLst/>
            <a:cxnLst/>
            <a:rect l="l" t="t" r="r" b="b"/>
            <a:pathLst>
              <a:path w="4135775" h="4891777">
                <a:moveTo>
                  <a:pt x="0" y="0"/>
                </a:moveTo>
                <a:lnTo>
                  <a:pt x="4135775" y="0"/>
                </a:lnTo>
                <a:lnTo>
                  <a:pt x="4135775" y="4891776"/>
                </a:lnTo>
                <a:lnTo>
                  <a:pt x="0" y="48917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3" name="TextBox 13"/>
          <p:cNvSpPr txBox="1"/>
          <p:nvPr/>
        </p:nvSpPr>
        <p:spPr>
          <a:xfrm>
            <a:off x="5702946" y="9368511"/>
            <a:ext cx="6882108" cy="464820"/>
          </a:xfrm>
          <a:prstGeom prst="rect">
            <a:avLst/>
          </a:prstGeom>
        </p:spPr>
        <p:txBody>
          <a:bodyPr lIns="0" tIns="0" rIns="0" bIns="0" rtlCol="0" anchor="t">
            <a:spAutoFit/>
          </a:bodyPr>
          <a:lstStyle/>
          <a:p>
            <a:pPr algn="ctr">
              <a:lnSpc>
                <a:spcPts val="3779"/>
              </a:lnSpc>
            </a:pPr>
            <a:r>
              <a:rPr lang="en-US" sz="2700">
                <a:solidFill>
                  <a:srgbClr val="331C2C"/>
                </a:solidFill>
                <a:latin typeface="Cooper BT Bold"/>
              </a:rPr>
              <a:t>University of Tampa| 2024</a:t>
            </a:r>
          </a:p>
        </p:txBody>
      </p:sp>
      <p:sp>
        <p:nvSpPr>
          <p:cNvPr id="14" name="TextBox 14"/>
          <p:cNvSpPr txBox="1"/>
          <p:nvPr/>
        </p:nvSpPr>
        <p:spPr>
          <a:xfrm>
            <a:off x="7064053" y="6751949"/>
            <a:ext cx="4159895" cy="1434592"/>
          </a:xfrm>
          <a:prstGeom prst="rect">
            <a:avLst/>
          </a:prstGeom>
        </p:spPr>
        <p:txBody>
          <a:bodyPr lIns="0" tIns="0" rIns="0" bIns="0" rtlCol="0" anchor="t">
            <a:spAutoFit/>
          </a:bodyPr>
          <a:lstStyle/>
          <a:p>
            <a:pPr algn="ctr">
              <a:lnSpc>
                <a:spcPts val="3877"/>
              </a:lnSpc>
              <a:spcBef>
                <a:spcPct val="0"/>
              </a:spcBef>
            </a:pPr>
            <a:r>
              <a:rPr lang="en-US" sz="2769">
                <a:solidFill>
                  <a:srgbClr val="000000"/>
                </a:solidFill>
                <a:latin typeface="Cooper BT Bold"/>
              </a:rPr>
              <a:t>White Wine Dataset</a:t>
            </a:r>
          </a:p>
          <a:p>
            <a:pPr algn="ctr">
              <a:lnSpc>
                <a:spcPts val="3877"/>
              </a:lnSpc>
              <a:spcBef>
                <a:spcPct val="0"/>
              </a:spcBef>
            </a:pPr>
            <a:r>
              <a:rPr lang="en-US" sz="2769">
                <a:solidFill>
                  <a:srgbClr val="000000"/>
                </a:solidFill>
                <a:latin typeface="Cooper BT Light"/>
              </a:rPr>
              <a:t>Number of Instances: 4898</a:t>
            </a:r>
          </a:p>
          <a:p>
            <a:pPr algn="ctr">
              <a:lnSpc>
                <a:spcPts val="3877"/>
              </a:lnSpc>
              <a:spcBef>
                <a:spcPct val="0"/>
              </a:spcBef>
            </a:pPr>
            <a:r>
              <a:rPr lang="en-US" sz="2769">
                <a:solidFill>
                  <a:srgbClr val="000000"/>
                </a:solidFill>
                <a:latin typeface="Cooper BT Light"/>
              </a:rPr>
              <a:t>Number of Attributes: 12</a:t>
            </a:r>
          </a:p>
        </p:txBody>
      </p:sp>
      <p:pic>
        <p:nvPicPr>
          <p:cNvPr id="94" name="Audio 93">
            <a:hlinkClick r:id="" action="ppaction://media"/>
            <a:extLst>
              <a:ext uri="{FF2B5EF4-FFF2-40B4-BE49-F238E27FC236}">
                <a16:creationId xmlns:a16="http://schemas.microsoft.com/office/drawing/2014/main" id="{957494FD-2D4F-F6D2-C402-33B4135E1ABD}"/>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26789"/>
    </mc:Choice>
    <mc:Fallback xmlns="">
      <p:transition spd="slow" advTm="126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196</TotalTime>
  <Words>1911</Words>
  <Application>Microsoft Macintosh PowerPoint</Application>
  <PresentationFormat>Custom</PresentationFormat>
  <Paragraphs>184</Paragraphs>
  <Slides>22</Slides>
  <Notes>6</Notes>
  <HiddenSlides>0</HiddenSlides>
  <MMClips>19</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Cooper BT Light</vt:lpstr>
      <vt:lpstr>Cooper BT Light Italics</vt:lpstr>
      <vt:lpstr>Calibri</vt:lpstr>
      <vt:lpstr>Canva Sans</vt:lpstr>
      <vt:lpstr>Aptos</vt:lpstr>
      <vt:lpstr>Canva Sans Bold</vt:lpstr>
      <vt:lpstr>Cooper BT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White Wine  Quality</dc:title>
  <dc:creator>SATHVIKA KOKKU</dc:creator>
  <cp:lastModifiedBy>Joakim Kristensen</cp:lastModifiedBy>
  <cp:revision>8</cp:revision>
  <dcterms:created xsi:type="dcterms:W3CDTF">2006-08-16T00:00:00Z</dcterms:created>
  <dcterms:modified xsi:type="dcterms:W3CDTF">2024-04-30T01:13:00Z</dcterms:modified>
  <dc:identifier>DAGDQMsFljU</dc:identifier>
</cp:coreProperties>
</file>

<file path=docProps/thumbnail.jpeg>
</file>